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handoutMasterIdLst>
    <p:handoutMasterId r:id="rId70"/>
  </p:handoutMasterIdLst>
  <p:sldIdLst>
    <p:sldId id="398" r:id="rId2"/>
    <p:sldId id="340" r:id="rId3"/>
    <p:sldId id="535" r:id="rId4"/>
    <p:sldId id="865" r:id="rId5"/>
    <p:sldId id="866" r:id="rId6"/>
    <p:sldId id="867" r:id="rId7"/>
    <p:sldId id="871" r:id="rId8"/>
    <p:sldId id="869" r:id="rId9"/>
    <p:sldId id="874" r:id="rId10"/>
    <p:sldId id="905" r:id="rId11"/>
    <p:sldId id="876" r:id="rId12"/>
    <p:sldId id="877" r:id="rId13"/>
    <p:sldId id="536" r:id="rId14"/>
    <p:sldId id="746" r:id="rId15"/>
    <p:sldId id="926" r:id="rId16"/>
    <p:sldId id="927" r:id="rId17"/>
    <p:sldId id="928" r:id="rId18"/>
    <p:sldId id="930" r:id="rId19"/>
    <p:sldId id="878" r:id="rId20"/>
    <p:sldId id="879" r:id="rId21"/>
    <p:sldId id="881" r:id="rId22"/>
    <p:sldId id="880" r:id="rId23"/>
    <p:sldId id="883" r:id="rId24"/>
    <p:sldId id="884" r:id="rId25"/>
    <p:sldId id="885" r:id="rId26"/>
    <p:sldId id="882" r:id="rId27"/>
    <p:sldId id="886" r:id="rId28"/>
    <p:sldId id="887" r:id="rId29"/>
    <p:sldId id="888" r:id="rId30"/>
    <p:sldId id="925" r:id="rId31"/>
    <p:sldId id="891" r:id="rId32"/>
    <p:sldId id="892" r:id="rId33"/>
    <p:sldId id="893" r:id="rId34"/>
    <p:sldId id="894" r:id="rId35"/>
    <p:sldId id="895" r:id="rId36"/>
    <p:sldId id="896" r:id="rId37"/>
    <p:sldId id="897" r:id="rId38"/>
    <p:sldId id="898" r:id="rId39"/>
    <p:sldId id="902" r:id="rId40"/>
    <p:sldId id="901" r:id="rId41"/>
    <p:sldId id="903" r:id="rId42"/>
    <p:sldId id="904" r:id="rId43"/>
    <p:sldId id="900" r:id="rId44"/>
    <p:sldId id="906" r:id="rId45"/>
    <p:sldId id="907" r:id="rId46"/>
    <p:sldId id="908" r:id="rId47"/>
    <p:sldId id="899" r:id="rId48"/>
    <p:sldId id="909" r:id="rId49"/>
    <p:sldId id="910" r:id="rId50"/>
    <p:sldId id="911" r:id="rId51"/>
    <p:sldId id="912" r:id="rId52"/>
    <p:sldId id="913" r:id="rId53"/>
    <p:sldId id="914" r:id="rId54"/>
    <p:sldId id="922" r:id="rId55"/>
    <p:sldId id="921" r:id="rId56"/>
    <p:sldId id="915" r:id="rId57"/>
    <p:sldId id="916" r:id="rId58"/>
    <p:sldId id="917" r:id="rId59"/>
    <p:sldId id="918" r:id="rId60"/>
    <p:sldId id="920" r:id="rId61"/>
    <p:sldId id="919" r:id="rId62"/>
    <p:sldId id="923" r:id="rId63"/>
    <p:sldId id="756" r:id="rId64"/>
    <p:sldId id="856" r:id="rId65"/>
    <p:sldId id="861" r:id="rId66"/>
    <p:sldId id="791" r:id="rId67"/>
    <p:sldId id="924" r:id="rId6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ngenecker, Petrice B." initials="LPB" lastIdx="8" clrIdx="0"/>
  <p:cmAuthor id="2" name="Charlotte Jeans" initials="" lastIdx="2" clrIdx="1"/>
  <p:cmAuthor id="3" name="Duche, Soundia" initials="DS" lastIdx="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21E04"/>
    <a:srgbClr val="CCFFFF"/>
    <a:srgbClr val="CCECFF"/>
    <a:srgbClr val="CC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169" autoAdjust="0"/>
  </p:normalViewPr>
  <p:slideViewPr>
    <p:cSldViewPr>
      <p:cViewPr varScale="1">
        <p:scale>
          <a:sx n="114" d="100"/>
          <a:sy n="114" d="100"/>
        </p:scale>
        <p:origin x="1560" y="102"/>
      </p:cViewPr>
      <p:guideLst>
        <p:guide orient="horz" pos="2160"/>
        <p:guide pos="2880"/>
      </p:guideLst>
    </p:cSldViewPr>
  </p:slideViewPr>
  <p:outlineViewPr>
    <p:cViewPr>
      <p:scale>
        <a:sx n="33" d="100"/>
        <a:sy n="33" d="100"/>
      </p:scale>
      <p:origin x="0" y="-12996"/>
    </p:cViewPr>
  </p:outlineViewPr>
  <p:notesTextViewPr>
    <p:cViewPr>
      <p:scale>
        <a:sx n="1" d="1"/>
        <a:sy n="1" d="1"/>
      </p:scale>
      <p:origin x="0" y="0"/>
    </p:cViewPr>
  </p:notesTextViewPr>
  <p:sorterViewPr>
    <p:cViewPr>
      <p:scale>
        <a:sx n="75" d="100"/>
        <a:sy n="75" d="100"/>
      </p:scale>
      <p:origin x="0" y="-3192"/>
    </p:cViewPr>
  </p:sorterViewPr>
  <p:notesViewPr>
    <p:cSldViewPr>
      <p:cViewPr varScale="1">
        <p:scale>
          <a:sx n="54" d="100"/>
          <a:sy n="54" d="100"/>
        </p:scale>
        <p:origin x="2898" y="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829967"/>
            <a:ext cx="2971800" cy="464820"/>
          </a:xfrm>
          <a:prstGeom prst="rect">
            <a:avLst/>
          </a:prstGeom>
        </p:spPr>
        <p:txBody>
          <a:bodyPr vert="horz" lIns="93164" tIns="46582" rIns="93164" bIns="46582" rtlCol="0" anchor="b"/>
          <a:lstStyle>
            <a:lvl1pPr algn="r">
              <a:defRPr sz="1200"/>
            </a:lvl1pPr>
          </a:lstStyle>
          <a:p>
            <a:fld id="{8D1F3C7B-FC70-4711-BC45-E540C48E6FE3}" type="slidenum">
              <a:rPr lang="en-US" smtClean="0"/>
              <a:t>‹#›</a:t>
            </a:fld>
            <a:endParaRPr lang="en-US" dirty="0"/>
          </a:p>
        </p:txBody>
      </p:sp>
    </p:spTree>
    <p:extLst>
      <p:ext uri="{BB962C8B-B14F-4D97-AF65-F5344CB8AC3E}">
        <p14:creationId xmlns:p14="http://schemas.microsoft.com/office/powerpoint/2010/main" val="2424957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64" tIns="46582" rIns="93164" bIns="46582"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64" tIns="46582" rIns="93164" bIns="46582" rtlCol="0" anchor="b"/>
          <a:lstStyle>
            <a:lvl1pPr algn="r">
              <a:defRPr sz="1200"/>
            </a:lvl1pPr>
          </a:lstStyle>
          <a:p>
            <a:fld id="{D34EA58A-39E5-4D21-9D36-B59FED999BAC}" type="slidenum">
              <a:rPr lang="en-US" smtClean="0"/>
              <a:t>‹#›</a:t>
            </a:fld>
            <a:endParaRPr lang="en-US" dirty="0"/>
          </a:p>
        </p:txBody>
      </p:sp>
    </p:spTree>
    <p:extLst>
      <p:ext uri="{BB962C8B-B14F-4D97-AF65-F5344CB8AC3E}">
        <p14:creationId xmlns:p14="http://schemas.microsoft.com/office/powerpoint/2010/main" val="28971387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B0A8AC77-AA18-4B2E-A059-F88CAA9F3832}" type="slidenum">
              <a:rPr lang="en-US" smtClean="0">
                <a:solidFill>
                  <a:prstClr val="black"/>
                </a:solidFill>
              </a:rPr>
              <a:pPr/>
              <a:t>1</a:t>
            </a:fld>
            <a:endParaRPr lang="en-US" dirty="0">
              <a:solidFill>
                <a:prstClr val="black"/>
              </a:solidFill>
            </a:endParaRPr>
          </a:p>
        </p:txBody>
      </p:sp>
      <p:sp>
        <p:nvSpPr>
          <p:cNvPr id="2" name="Date Placeholder 1"/>
          <p:cNvSpPr>
            <a:spLocks noGrp="1"/>
          </p:cNvSpPr>
          <p:nvPr>
            <p:ph type="dt" idx="10"/>
          </p:nvPr>
        </p:nvSpPr>
        <p:spPr/>
        <p:txBody>
          <a:bodyPr/>
          <a:lstStyle/>
          <a:p>
            <a:pPr>
              <a:defRPr/>
            </a:pPr>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B850CD8-3DC0-4D51-9F0F-9FA8CBAFAED7}" type="slidenum">
              <a:rPr lang="en-US" smtClean="0">
                <a:solidFill>
                  <a:prstClr val="black"/>
                </a:solidFill>
              </a:rPr>
              <a:pPr>
                <a:defRPr/>
              </a:pPr>
              <a:t>2</a:t>
            </a:fld>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844674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4D4D03-7381-43E7-A4A7-5987B1428BB8}" type="slidenum">
              <a:rPr lang="en-US" smtClean="0"/>
              <a:t>3</a:t>
            </a:fld>
            <a:endParaRPr lang="en-US" dirty="0"/>
          </a:p>
        </p:txBody>
      </p:sp>
    </p:spTree>
    <p:extLst>
      <p:ext uri="{BB962C8B-B14F-4D97-AF65-F5344CB8AC3E}">
        <p14:creationId xmlns:p14="http://schemas.microsoft.com/office/powerpoint/2010/main" val="1737372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4D4D03-7381-43E7-A4A7-5987B1428BB8}" type="slidenum">
              <a:rPr lang="en-US" smtClean="0"/>
              <a:t>4</a:t>
            </a:fld>
            <a:endParaRPr lang="en-US" dirty="0"/>
          </a:p>
        </p:txBody>
      </p:sp>
    </p:spTree>
    <p:extLst>
      <p:ext uri="{BB962C8B-B14F-4D97-AF65-F5344CB8AC3E}">
        <p14:creationId xmlns:p14="http://schemas.microsoft.com/office/powerpoint/2010/main" val="842006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63</a:t>
            </a:fld>
            <a:endParaRPr lang="en-US" dirty="0"/>
          </a:p>
        </p:txBody>
      </p:sp>
    </p:spTree>
    <p:extLst>
      <p:ext uri="{BB962C8B-B14F-4D97-AF65-F5344CB8AC3E}">
        <p14:creationId xmlns:p14="http://schemas.microsoft.com/office/powerpoint/2010/main" val="332251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EA58A-39E5-4D21-9D36-B59FED999BAC}" type="slidenum">
              <a:rPr lang="en-US" smtClean="0"/>
              <a:t>64</a:t>
            </a:fld>
            <a:endParaRPr lang="en-US" dirty="0"/>
          </a:p>
        </p:txBody>
      </p:sp>
    </p:spTree>
    <p:extLst>
      <p:ext uri="{BB962C8B-B14F-4D97-AF65-F5344CB8AC3E}">
        <p14:creationId xmlns:p14="http://schemas.microsoft.com/office/powerpoint/2010/main" val="3935378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65</a:t>
            </a:fld>
            <a:endParaRPr lang="en-US" dirty="0"/>
          </a:p>
        </p:txBody>
      </p:sp>
    </p:spTree>
    <p:extLst>
      <p:ext uri="{BB962C8B-B14F-4D97-AF65-F5344CB8AC3E}">
        <p14:creationId xmlns:p14="http://schemas.microsoft.com/office/powerpoint/2010/main" val="16378414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ackground cover.pd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38880" y="3178162"/>
            <a:ext cx="7772400" cy="730127"/>
          </a:xfrm>
        </p:spPr>
        <p:txBody>
          <a:bodyPr>
            <a:normAutofit/>
          </a:bodyPr>
          <a:lstStyle>
            <a:lvl1pPr algn="l">
              <a:defRPr sz="3400" b="1">
                <a:latin typeface="Calibri"/>
                <a:cs typeface="Calibri"/>
              </a:defRPr>
            </a:lvl1pPr>
          </a:lstStyle>
          <a:p>
            <a:r>
              <a:rPr lang="en-US" dirty="0"/>
              <a:t>Click to edit Master title style</a:t>
            </a:r>
          </a:p>
        </p:txBody>
      </p:sp>
      <p:sp>
        <p:nvSpPr>
          <p:cNvPr id="3" name="Subtitle 2"/>
          <p:cNvSpPr>
            <a:spLocks noGrp="1"/>
          </p:cNvSpPr>
          <p:nvPr>
            <p:ph type="subTitle" idx="1"/>
          </p:nvPr>
        </p:nvSpPr>
        <p:spPr>
          <a:xfrm>
            <a:off x="357696" y="4004454"/>
            <a:ext cx="7753584" cy="914813"/>
          </a:xfrm>
        </p:spPr>
        <p:txBody>
          <a:bodyPr>
            <a:noAutofit/>
          </a:bodyPr>
          <a:lstStyle>
            <a:lvl1pPr marL="0" indent="0" algn="l">
              <a:buNone/>
              <a:defRPr sz="28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2" descr="Z:\Identity\Logo\R&amp;Dhoriz.jpg"/>
          <p:cNvPicPr>
            <a:picLocks noChangeAspect="1" noChangeArrowheads="1"/>
          </p:cNvPicPr>
          <p:nvPr userDrawn="1"/>
        </p:nvPicPr>
        <p:blipFill>
          <a:blip r:embed="rId3"/>
          <a:srcRect l="16805"/>
          <a:stretch>
            <a:fillRect/>
          </a:stretch>
        </p:blipFill>
        <p:spPr bwMode="auto">
          <a:xfrm>
            <a:off x="177272" y="6229568"/>
            <a:ext cx="1882309" cy="437563"/>
          </a:xfrm>
          <a:prstGeom prst="rect">
            <a:avLst/>
          </a:prstGeom>
          <a:noFill/>
        </p:spPr>
      </p:pic>
    </p:spTree>
    <p:extLst>
      <p:ext uri="{BB962C8B-B14F-4D97-AF65-F5344CB8AC3E}">
        <p14:creationId xmlns:p14="http://schemas.microsoft.com/office/powerpoint/2010/main" val="342539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935650"/>
            <a:ext cx="8229600" cy="4190513"/>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2367873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17110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23322"/>
            <a:ext cx="4038600" cy="4202841"/>
          </a:xfrm>
        </p:spPr>
        <p:txBody>
          <a:bodyPr>
            <a:normAutofit/>
          </a:bodyPr>
          <a:lstStyle>
            <a:lvl1pPr>
              <a:spcAft>
                <a:spcPts val="1200"/>
              </a:spcAft>
              <a:defRPr sz="2800"/>
            </a:lvl1pPr>
            <a:lvl2pPr>
              <a:spcAft>
                <a:spcPts val="1200"/>
              </a:spcAft>
              <a:defRPr sz="2400"/>
            </a:lvl2pPr>
            <a:lvl3pPr>
              <a:spcAft>
                <a:spcPts val="1200"/>
              </a:spcAft>
              <a:defRPr sz="2200"/>
            </a:lvl3pPr>
            <a:lvl4pPr>
              <a:spcAft>
                <a:spcPts val="1200"/>
              </a:spcAft>
              <a:defRPr sz="2200"/>
            </a:lvl4pPr>
            <a:lvl5pPr>
              <a:spcAft>
                <a:spcPts val="1200"/>
              </a:spcAft>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
        <p:nvSpPr>
          <p:cNvPr id="7" name="Content Placeholder 2"/>
          <p:cNvSpPr>
            <a:spLocks noGrp="1"/>
          </p:cNvSpPr>
          <p:nvPr>
            <p:ph sz="half" idx="10"/>
          </p:nvPr>
        </p:nvSpPr>
        <p:spPr>
          <a:xfrm>
            <a:off x="4831958" y="1927805"/>
            <a:ext cx="4038600" cy="4202841"/>
          </a:xfrm>
        </p:spPr>
        <p:txBody>
          <a:bodyPr>
            <a:normAutofit/>
          </a:bodyPr>
          <a:lstStyle>
            <a:lvl1pPr>
              <a:spcAft>
                <a:spcPts val="1200"/>
              </a:spcAft>
              <a:defRPr sz="2800"/>
            </a:lvl1pPr>
            <a:lvl2pPr>
              <a:spcAft>
                <a:spcPts val="1200"/>
              </a:spcAft>
              <a:defRPr sz="2400"/>
            </a:lvl2pPr>
            <a:lvl3pPr>
              <a:spcAft>
                <a:spcPts val="1200"/>
              </a:spcAft>
              <a:defRPr sz="2200"/>
            </a:lvl3pPr>
            <a:lvl4pPr>
              <a:spcAft>
                <a:spcPts val="1200"/>
              </a:spcAft>
              <a:defRPr sz="2200"/>
            </a:lvl4pPr>
            <a:lvl5pPr>
              <a:spcAft>
                <a:spcPts val="1200"/>
              </a:spcAft>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1266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682602"/>
            <a:ext cx="5486400" cy="613568"/>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4"/>
          <p:cNvSpPr>
            <a:spLocks noGrp="1"/>
          </p:cNvSpPr>
          <p:nvPr>
            <p:ph type="title"/>
          </p:nvPr>
        </p:nvSpPr>
        <p:spPr/>
        <p:txBody>
          <a:bodyPr/>
          <a:lstStyle/>
          <a:p>
            <a:r>
              <a:rPr lang="en-US" dirty="0"/>
              <a:t>Click to edit Master title style</a:t>
            </a:r>
          </a:p>
        </p:txBody>
      </p:sp>
      <p:sp>
        <p:nvSpPr>
          <p:cNvPr id="7"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314715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357971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2534" y="2760397"/>
            <a:ext cx="6798733" cy="1125803"/>
          </a:xfrm>
          <a:prstGeom prst="rect">
            <a:avLst/>
          </a:prstGeom>
        </p:spPr>
        <p:txBody>
          <a:bodyPr>
            <a:normAutofit/>
          </a:bodyPr>
          <a:lstStyle>
            <a:lvl1pPr algn="l">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642533" y="3886200"/>
            <a:ext cx="6798733" cy="1422400"/>
          </a:xfrm>
          <a:prstGeom prst="rect">
            <a:avLst/>
          </a:prstGeo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0"/>
          </p:nvPr>
        </p:nvSpPr>
        <p:spPr>
          <a:xfrm>
            <a:off x="1643063" y="5308600"/>
            <a:ext cx="6797675" cy="804863"/>
          </a:xfrm>
          <a:prstGeom prst="rect">
            <a:avLst/>
          </a:prstGeom>
        </p:spPr>
        <p:txBody>
          <a:bodyPr/>
          <a:lstStyle>
            <a:lvl1pPr>
              <a:buNone/>
              <a:defRPr sz="14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58850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descr="background interior.pdf"/>
          <p:cNvPicPr>
            <a:picLocks noChangeAspect="1"/>
          </p:cNvPicPr>
          <p:nvPr/>
        </p:nvPicPr>
        <p:blipFill>
          <a:blip r:embed="rId9"/>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2906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849438"/>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30" name="Picture 4" descr="Department of Veterans Affairs, Veterans Health Administration, Office of Health Information"/>
          <p:cNvPicPr>
            <a:picLocks noChangeAspect="1" noChangeArrowheads="1"/>
          </p:cNvPicPr>
          <p:nvPr userDrawn="1"/>
        </p:nvPicPr>
        <p:blipFill>
          <a:blip r:embed="rId10"/>
          <a:srcRect/>
          <a:stretch>
            <a:fillRect/>
          </a:stretch>
        </p:blipFill>
        <p:spPr bwMode="auto">
          <a:xfrm>
            <a:off x="911225" y="495300"/>
            <a:ext cx="165100" cy="165100"/>
          </a:xfrm>
          <a:prstGeom prst="rect">
            <a:avLst/>
          </a:prstGeom>
          <a:noFill/>
          <a:ln w="9525">
            <a:noFill/>
            <a:miter lim="800000"/>
            <a:headEnd/>
            <a:tailEnd/>
          </a:ln>
        </p:spPr>
      </p:pic>
      <p:sp>
        <p:nvSpPr>
          <p:cNvPr id="10"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endParaRPr lang="en-US" dirty="0">
              <a:ea typeface="ＭＳ Ｐゴシック" charset="-128"/>
            </a:endParaRPr>
          </a:p>
        </p:txBody>
      </p:sp>
    </p:spTree>
    <p:extLst>
      <p:ext uri="{BB962C8B-B14F-4D97-AF65-F5344CB8AC3E}">
        <p14:creationId xmlns:p14="http://schemas.microsoft.com/office/powerpoint/2010/main" val="3322374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p:txStyles>
    <p:title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p:titleStyle>
    <p:bodyStyle>
      <a:lvl1pPr marL="342900" indent="-342900" algn="l" defTabSz="457200" rtl="0" eaLnBrk="0" fontAlgn="base" hangingPunct="0">
        <a:spcBef>
          <a:spcPts val="0"/>
        </a:spcBef>
        <a:spcAft>
          <a:spcPts val="1200"/>
        </a:spcAft>
        <a:buFont typeface="Arial" pitchFamily="34" charset="0"/>
        <a:buChar char="•"/>
        <a:defRPr sz="2800" kern="1200">
          <a:solidFill>
            <a:schemeClr val="tx1"/>
          </a:solidFill>
          <a:latin typeface="Tahoma" pitchFamily="34" charset="0"/>
          <a:ea typeface="Tahoma" pitchFamily="34" charset="0"/>
          <a:cs typeface="Tahoma" pitchFamily="34" charset="0"/>
        </a:defRPr>
      </a:lvl1pPr>
      <a:lvl2pPr marL="742950" indent="-285750" algn="l" defTabSz="457200" rtl="0" eaLnBrk="0" fontAlgn="base" hangingPunct="0">
        <a:spcBef>
          <a:spcPts val="0"/>
        </a:spcBef>
        <a:spcAft>
          <a:spcPts val="1200"/>
        </a:spcAft>
        <a:buFont typeface="Arial" pitchFamily="34" charset="0"/>
        <a:buChar char="•"/>
        <a:defRPr sz="2400" kern="1200">
          <a:solidFill>
            <a:schemeClr val="tx1"/>
          </a:solidFill>
          <a:latin typeface="Tahoma" pitchFamily="34" charset="0"/>
          <a:ea typeface="Tahoma" pitchFamily="34" charset="0"/>
          <a:cs typeface="Tahoma" pitchFamily="34" charset="0"/>
        </a:defRPr>
      </a:lvl2pPr>
      <a:lvl3pPr marL="1143000" indent="-228600" algn="l" defTabSz="457200" rtl="0" eaLnBrk="0" fontAlgn="base" hangingPunct="0">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3pPr>
      <a:lvl4pPr marL="1600200" indent="-228600" algn="l" defTabSz="457200" rtl="0" eaLnBrk="0" fontAlgn="base" hangingPunct="0">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da.gov/news-events/expanded-access/expanded-access-information-physicians"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da.gov/news-events/expanded-access/expanded-access-how-submit-request-forms"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ecfr.gov/cgi-bin/text-idx?SID=5c9f61d1c996ea8bef97684a25d67c97&amp;mc=true&amp;node=se21.5.312_181&amp;rgn=div8"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fda.gov/news-events/press-announcements/fda-issues-emergency-use-authorization-convalescent-plasma-potential-promising-covid-19-treatment"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uscovidplasma.org/"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mailto:uscovidplasma@mayo.edu"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ww.research.va.gov/programs/orppe/single_irb.cfm"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fda.gov/media/141477/download"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research.va.gov/programs/orppe/education/webinars/archives.cf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en.wikipedia.org/wiki/File:Questionmark.svg"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mailto:VHACOORDRegulatory@va.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uscovidplasma@mayo.edu"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www.congress.gov/115/bills/s204/BILLS-115s204enr.pdf" TargetMode="External"/><Relationship Id="rId2" Type="http://schemas.openxmlformats.org/officeDocument/2006/relationships/hyperlink" Target="https://www.va.gov/vhapublications/" TargetMode="External"/><Relationship Id="rId1" Type="http://schemas.openxmlformats.org/officeDocument/2006/relationships/slideLayout" Target="../slideLayouts/slideLayout2.xml"/><Relationship Id="rId5" Type="http://schemas.openxmlformats.org/officeDocument/2006/relationships/hyperlink" Target="https://www.fda.gov/news-events/press-announcements/fda-issues-emergency-use-authorization-convalescent-plasma-potential-promising-covid-19-treatment" TargetMode="External"/><Relationship Id="rId4" Type="http://schemas.openxmlformats.org/officeDocument/2006/relationships/hyperlink" Target="https://www.uscovidplasma.org/"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www.fda.gov/media/141479/download" TargetMode="External"/><Relationship Id="rId2" Type="http://schemas.openxmlformats.org/officeDocument/2006/relationships/hyperlink" Target="https://www.fda.gov/media/141478/downloa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fda.gov/patients/learn-about-expanded-access-and-other-treatment-options/understanding-investigational-drug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186480" y="2030250"/>
            <a:ext cx="8957520" cy="1981200"/>
          </a:xfrm>
        </p:spPr>
        <p:txBody>
          <a:bodyPr>
            <a:noAutofit/>
          </a:bodyPr>
          <a:lstStyle/>
          <a:p>
            <a:pPr marL="4763" indent="-4763">
              <a:spcBef>
                <a:spcPct val="20000"/>
              </a:spcBef>
              <a:defRPr/>
            </a:pP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r>
              <a:rPr lang="en-US" sz="2000" spc="100" dirty="0">
                <a:latin typeface="Tahoma" pitchFamily="34" charset="0"/>
                <a:cs typeface="Tahoma" pitchFamily="34" charset="0"/>
              </a:rPr>
              <a:t>Investigational Drugs in VA: </a:t>
            </a:r>
            <a:br>
              <a:rPr lang="en-US" sz="2000" spc="100" dirty="0">
                <a:latin typeface="Tahoma" pitchFamily="34" charset="0"/>
                <a:cs typeface="Tahoma" pitchFamily="34" charset="0"/>
              </a:rPr>
            </a:br>
            <a:r>
              <a:rPr lang="en-US" sz="2000" spc="100" dirty="0">
                <a:latin typeface="Tahoma" pitchFamily="34" charset="0"/>
                <a:cs typeface="Tahoma" pitchFamily="34" charset="0"/>
              </a:rPr>
              <a:t>Expanded Access Use, Emergency Use Authorizations, and </a:t>
            </a:r>
            <a:br>
              <a:rPr lang="en-US" sz="2000" spc="100" dirty="0">
                <a:latin typeface="Tahoma" pitchFamily="34" charset="0"/>
                <a:cs typeface="Tahoma" pitchFamily="34" charset="0"/>
              </a:rPr>
            </a:br>
            <a:r>
              <a:rPr lang="en-US" sz="2000" spc="100" dirty="0">
                <a:latin typeface="Tahoma" pitchFamily="34" charset="0"/>
                <a:cs typeface="Tahoma" pitchFamily="34" charset="0"/>
              </a:rPr>
              <a:t>Use under the Right to Try Law</a:t>
            </a:r>
            <a:endParaRPr lang="en-US" sz="2000" b="0" spc="100" dirty="0">
              <a:latin typeface="Tahoma" pitchFamily="34" charset="0"/>
              <a:cs typeface="Tahoma" pitchFamily="34" charset="0"/>
            </a:endParaRPr>
          </a:p>
        </p:txBody>
      </p:sp>
      <p:sp>
        <p:nvSpPr>
          <p:cNvPr id="3" name="Subtitle 2">
            <a:extLst>
              <a:ext uri="{FF2B5EF4-FFF2-40B4-BE49-F238E27FC236}">
                <a16:creationId xmlns:a16="http://schemas.microsoft.com/office/drawing/2014/main" id="{C470C288-813E-48CF-9733-3FE43E07D8F8}"/>
              </a:ext>
            </a:extLst>
          </p:cNvPr>
          <p:cNvSpPr>
            <a:spLocks noGrp="1"/>
          </p:cNvSpPr>
          <p:nvPr>
            <p:ph type="subTitle" idx="1"/>
          </p:nvPr>
        </p:nvSpPr>
        <p:spPr>
          <a:xfrm>
            <a:off x="386134" y="4495801"/>
            <a:ext cx="8558212" cy="1114424"/>
          </a:xfrm>
        </p:spPr>
        <p:txBody>
          <a:bodyPr/>
          <a:lstStyle/>
          <a:p>
            <a:pPr eaLnBrk="1" hangingPunct="1">
              <a:spcAft>
                <a:spcPts val="600"/>
              </a:spcAft>
              <a:defRPr/>
            </a:pPr>
            <a:r>
              <a:rPr lang="en-US" sz="1800" spc="100" dirty="0">
                <a:latin typeface="Tahoma" pitchFamily="34" charset="0"/>
              </a:rPr>
              <a:t>C. Karen Jeans, PhD, CCRN, CIP</a:t>
            </a:r>
            <a:r>
              <a:rPr lang="en-US" sz="1800" i="1" spc="100" dirty="0">
                <a:latin typeface="Tahoma" pitchFamily="34" charset="0"/>
              </a:rPr>
              <a:t>							</a:t>
            </a:r>
            <a:r>
              <a:rPr lang="en-US" sz="1800" spc="100" dirty="0">
                <a:latin typeface="Tahoma" pitchFamily="34" charset="0"/>
              </a:rPr>
              <a:t>	</a:t>
            </a:r>
          </a:p>
          <a:p>
            <a:pPr eaLnBrk="1" hangingPunct="1">
              <a:spcAft>
                <a:spcPts val="600"/>
              </a:spcAft>
              <a:defRPr/>
            </a:pPr>
            <a:r>
              <a:rPr lang="en-US" sz="1800" spc="100" dirty="0">
                <a:latin typeface="Tahoma" pitchFamily="34" charset="0"/>
              </a:rPr>
              <a:t>Director, Regulatory Affairs, ORPP&amp;E</a:t>
            </a:r>
          </a:p>
          <a:p>
            <a:pPr eaLnBrk="1" hangingPunct="1">
              <a:spcAft>
                <a:spcPts val="600"/>
              </a:spcAft>
              <a:defRPr/>
            </a:pPr>
            <a:r>
              <a:rPr lang="en-US" sz="1800" spc="100" dirty="0">
                <a:latin typeface="Tahoma" pitchFamily="34" charset="0"/>
              </a:rPr>
              <a:t>VHA Office of Research &amp; Development																		</a:t>
            </a:r>
            <a:r>
              <a:rPr lang="en-US" sz="1800" spc="100" dirty="0">
                <a:cs typeface="Calibri"/>
              </a:rPr>
              <a:t>		</a:t>
            </a:r>
          </a:p>
        </p:txBody>
      </p:sp>
      <p:sp>
        <p:nvSpPr>
          <p:cNvPr id="4" name="TextBox 3">
            <a:extLst>
              <a:ext uri="{FF2B5EF4-FFF2-40B4-BE49-F238E27FC236}">
                <a16:creationId xmlns:a16="http://schemas.microsoft.com/office/drawing/2014/main" id="{5EE71640-5F5F-437F-B0D8-44F76DB47450}"/>
              </a:ext>
            </a:extLst>
          </p:cNvPr>
          <p:cNvSpPr txBox="1"/>
          <p:nvPr/>
        </p:nvSpPr>
        <p:spPr>
          <a:xfrm>
            <a:off x="5715000" y="5610225"/>
            <a:ext cx="3102429" cy="430887"/>
          </a:xfrm>
          <a:prstGeom prst="rect">
            <a:avLst/>
          </a:prstGeom>
          <a:noFill/>
        </p:spPr>
        <p:txBody>
          <a:bodyPr wrap="square">
            <a:spAutoFit/>
          </a:bodyPr>
          <a:lstStyle/>
          <a:p>
            <a:pPr defTabSz="457200" fontAlgn="base">
              <a:spcBef>
                <a:spcPct val="0"/>
              </a:spcBef>
              <a:spcAft>
                <a:spcPct val="0"/>
              </a:spcAft>
              <a:defRPr/>
            </a:pPr>
            <a:r>
              <a:rPr lang="en-US" sz="2200" b="1" dirty="0">
                <a:solidFill>
                  <a:prstClr val="white"/>
                </a:solidFill>
                <a:latin typeface="Tahoma" pitchFamily="34" charset="0"/>
                <a:ea typeface="ＭＳ Ｐゴシック" pitchFamily="1" charset="-128"/>
                <a:cs typeface="Tahoma" pitchFamily="34" charset="0"/>
              </a:rPr>
              <a:t>August 27, 2020</a:t>
            </a:r>
          </a:p>
        </p:txBody>
      </p:sp>
      <p:sp>
        <p:nvSpPr>
          <p:cNvPr id="5" name="TextBox 4">
            <a:extLst>
              <a:ext uri="{FF2B5EF4-FFF2-40B4-BE49-F238E27FC236}">
                <a16:creationId xmlns:a16="http://schemas.microsoft.com/office/drawing/2014/main" id="{F6C8D9BC-6A51-4D85-810C-4681F0EA33B9}"/>
              </a:ext>
            </a:extLst>
          </p:cNvPr>
          <p:cNvSpPr txBox="1"/>
          <p:nvPr/>
        </p:nvSpPr>
        <p:spPr>
          <a:xfrm>
            <a:off x="5879387" y="457200"/>
            <a:ext cx="2938042" cy="105560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dirty="0"/>
              <a:t>Dial in (Main)</a:t>
            </a:r>
            <a:r>
              <a:rPr lang="en-US" sz="1400" dirty="0">
                <a:solidFill>
                  <a:schemeClr val="tx1"/>
                </a:solidFill>
              </a:rPr>
              <a:t>: (631) 992-3221</a:t>
            </a:r>
          </a:p>
          <a:p>
            <a:r>
              <a:rPr lang="en-US" sz="1400" dirty="0">
                <a:solidFill>
                  <a:schemeClr val="tx1"/>
                </a:solidFill>
              </a:rPr>
              <a:t>Dial in (Alt):     (516) 453-0031</a:t>
            </a:r>
          </a:p>
          <a:p>
            <a:r>
              <a:rPr lang="en-US" sz="1400" dirty="0"/>
              <a:t>Attendee Access Code: 535-214-687</a:t>
            </a:r>
          </a:p>
          <a:p>
            <a:r>
              <a:rPr lang="en-US" sz="1400" dirty="0"/>
              <a:t>Slides in “Handout” Tab</a:t>
            </a:r>
          </a:p>
        </p:txBody>
      </p:sp>
    </p:spTree>
    <p:extLst>
      <p:ext uri="{BB962C8B-B14F-4D97-AF65-F5344CB8AC3E}">
        <p14:creationId xmlns:p14="http://schemas.microsoft.com/office/powerpoint/2010/main" val="2153315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DD1DF-9E0B-40E0-89F3-C4C5FC18EE5E}"/>
              </a:ext>
            </a:extLst>
          </p:cNvPr>
          <p:cNvSpPr>
            <a:spLocks noGrp="1"/>
          </p:cNvSpPr>
          <p:nvPr>
            <p:ph type="title"/>
          </p:nvPr>
        </p:nvSpPr>
        <p:spPr/>
        <p:txBody>
          <a:bodyPr/>
          <a:lstStyle/>
          <a:p>
            <a:r>
              <a:rPr lang="en-US" sz="3200" dirty="0"/>
              <a:t>Differentiating Between the Three Pathways Can Be Confusing</a:t>
            </a:r>
          </a:p>
        </p:txBody>
      </p:sp>
      <p:sp>
        <p:nvSpPr>
          <p:cNvPr id="3" name="Content Placeholder 2">
            <a:extLst>
              <a:ext uri="{FF2B5EF4-FFF2-40B4-BE49-F238E27FC236}">
                <a16:creationId xmlns:a16="http://schemas.microsoft.com/office/drawing/2014/main" id="{8B918193-F604-430B-96EA-9584E866FEE6}"/>
              </a:ext>
            </a:extLst>
          </p:cNvPr>
          <p:cNvSpPr>
            <a:spLocks noGrp="1"/>
          </p:cNvSpPr>
          <p:nvPr>
            <p:ph idx="1"/>
          </p:nvPr>
        </p:nvSpPr>
        <p:spPr>
          <a:xfrm>
            <a:off x="457200" y="1981200"/>
            <a:ext cx="8229600" cy="4190513"/>
          </a:xfrm>
        </p:spPr>
        <p:txBody>
          <a:bodyPr/>
          <a:lstStyle/>
          <a:p>
            <a:pPr marL="0" indent="0">
              <a:buNone/>
            </a:pPr>
            <a:r>
              <a:rPr lang="en-US" sz="2000" dirty="0"/>
              <a:t> </a:t>
            </a:r>
          </a:p>
        </p:txBody>
      </p:sp>
      <p:pic>
        <p:nvPicPr>
          <p:cNvPr id="5" name="Picture 4" descr="A picture containing looking, face, ball, holding&#10;&#10;Description automatically generated">
            <a:extLst>
              <a:ext uri="{FF2B5EF4-FFF2-40B4-BE49-F238E27FC236}">
                <a16:creationId xmlns:a16="http://schemas.microsoft.com/office/drawing/2014/main" id="{EC3433BB-8644-4100-B55B-9F9721F5AA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0744" y="2362200"/>
            <a:ext cx="3441366" cy="2265045"/>
          </a:xfrm>
          <a:prstGeom prst="rect">
            <a:avLst/>
          </a:prstGeom>
        </p:spPr>
      </p:pic>
      <p:sp>
        <p:nvSpPr>
          <p:cNvPr id="6" name="Rectangle 5">
            <a:extLst>
              <a:ext uri="{FF2B5EF4-FFF2-40B4-BE49-F238E27FC236}">
                <a16:creationId xmlns:a16="http://schemas.microsoft.com/office/drawing/2014/main" id="{8C5D8BC7-F00D-422E-B2DF-52990A75C53E}"/>
              </a:ext>
            </a:extLst>
          </p:cNvPr>
          <p:cNvSpPr/>
          <p:nvPr/>
        </p:nvSpPr>
        <p:spPr>
          <a:xfrm>
            <a:off x="3393105" y="4763823"/>
            <a:ext cx="2565864" cy="18694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Expanded Access</a:t>
            </a:r>
          </a:p>
          <a:p>
            <a:pPr algn="ctr"/>
            <a:r>
              <a:rPr lang="en-US" sz="2000" b="1" dirty="0">
                <a:latin typeface="Arial" panose="020B0604020202020204" pitchFamily="34" charset="0"/>
                <a:cs typeface="Arial" panose="020B0604020202020204" pitchFamily="34" charset="0"/>
              </a:rPr>
              <a:t>INDs </a:t>
            </a:r>
          </a:p>
          <a:p>
            <a:pPr algn="ctr"/>
            <a:r>
              <a:rPr lang="en-US" sz="2000" dirty="0">
                <a:latin typeface="Arial" panose="020B0604020202020204" pitchFamily="34" charset="0"/>
                <a:cs typeface="Arial" panose="020B0604020202020204" pitchFamily="34" charset="0"/>
              </a:rPr>
              <a:t>IRB Approval or Notification</a:t>
            </a:r>
          </a:p>
          <a:p>
            <a:pPr algn="ctr"/>
            <a:r>
              <a:rPr lang="en-US" sz="2000" dirty="0">
                <a:latin typeface="Arial" panose="020B0604020202020204" pitchFamily="34" charset="0"/>
                <a:cs typeface="Arial" panose="020B0604020202020204" pitchFamily="34" charset="0"/>
              </a:rPr>
              <a:t>FDA Regulations Apply</a:t>
            </a:r>
          </a:p>
        </p:txBody>
      </p:sp>
      <p:sp>
        <p:nvSpPr>
          <p:cNvPr id="7" name="Rectangle 6">
            <a:extLst>
              <a:ext uri="{FF2B5EF4-FFF2-40B4-BE49-F238E27FC236}">
                <a16:creationId xmlns:a16="http://schemas.microsoft.com/office/drawing/2014/main" id="{C566E3DA-FF1A-4D9E-A73D-FB537548685B}"/>
              </a:ext>
            </a:extLst>
          </p:cNvPr>
          <p:cNvSpPr/>
          <p:nvPr/>
        </p:nvSpPr>
        <p:spPr>
          <a:xfrm>
            <a:off x="6346183" y="4738423"/>
            <a:ext cx="2555240" cy="1905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Emergency Use Authorization</a:t>
            </a:r>
          </a:p>
          <a:p>
            <a:pPr algn="ctr"/>
            <a:r>
              <a:rPr lang="en-US" sz="2000" dirty="0">
                <a:latin typeface="Arial" panose="020B0604020202020204" pitchFamily="34" charset="0"/>
                <a:cs typeface="Arial" panose="020B0604020202020204" pitchFamily="34" charset="0"/>
              </a:rPr>
              <a:t>No IRB Approval or Notification</a:t>
            </a:r>
          </a:p>
          <a:p>
            <a:pPr algn="ctr"/>
            <a:r>
              <a:rPr lang="en-US" sz="2000" dirty="0">
                <a:latin typeface="Arial" panose="020B0604020202020204" pitchFamily="34" charset="0"/>
                <a:cs typeface="Arial" panose="020B0604020202020204" pitchFamily="34" charset="0"/>
              </a:rPr>
              <a:t>FDA Regulations Apply</a:t>
            </a:r>
          </a:p>
        </p:txBody>
      </p:sp>
      <p:sp>
        <p:nvSpPr>
          <p:cNvPr id="8" name="Rectangle 7">
            <a:extLst>
              <a:ext uri="{FF2B5EF4-FFF2-40B4-BE49-F238E27FC236}">
                <a16:creationId xmlns:a16="http://schemas.microsoft.com/office/drawing/2014/main" id="{23350800-E150-495B-A280-2B0702E5C523}"/>
              </a:ext>
            </a:extLst>
          </p:cNvPr>
          <p:cNvSpPr/>
          <p:nvPr/>
        </p:nvSpPr>
        <p:spPr>
          <a:xfrm>
            <a:off x="242577" y="4753758"/>
            <a:ext cx="2540928" cy="18694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a:p>
            <a:pPr algn="ctr"/>
            <a:r>
              <a:rPr lang="en-US" sz="2000" b="1" dirty="0">
                <a:latin typeface="Arial" panose="020B0604020202020204" pitchFamily="34" charset="0"/>
                <a:cs typeface="Arial" panose="020B0604020202020204" pitchFamily="34" charset="0"/>
              </a:rPr>
              <a:t>Right to Try</a:t>
            </a:r>
          </a:p>
          <a:p>
            <a:pPr algn="ctr"/>
            <a:r>
              <a:rPr lang="en-US" sz="2000" b="1" dirty="0">
                <a:latin typeface="Arial" panose="020B0604020202020204" pitchFamily="34" charset="0"/>
                <a:cs typeface="Arial" panose="020B0604020202020204" pitchFamily="34" charset="0"/>
              </a:rPr>
              <a:t>Act</a:t>
            </a:r>
          </a:p>
          <a:p>
            <a:pPr algn="ctr"/>
            <a:r>
              <a:rPr lang="en-US" dirty="0">
                <a:latin typeface="Arial" panose="020B0604020202020204" pitchFamily="34" charset="0"/>
                <a:cs typeface="Arial" panose="020B0604020202020204" pitchFamily="34" charset="0"/>
              </a:rPr>
              <a:t>No IRB Approval or Notification</a:t>
            </a:r>
          </a:p>
          <a:p>
            <a:pPr algn="ctr"/>
            <a:r>
              <a:rPr lang="en-US" dirty="0">
                <a:latin typeface="Arial" panose="020B0604020202020204" pitchFamily="34" charset="0"/>
                <a:cs typeface="Arial" panose="020B0604020202020204" pitchFamily="34" charset="0"/>
              </a:rPr>
              <a:t>No FDA Oversight</a:t>
            </a:r>
          </a:p>
          <a:p>
            <a:pPr algn="ctr"/>
            <a:endParaRPr lang="en-US" sz="2800" dirty="0">
              <a:latin typeface="Arial" panose="020B0604020202020204" pitchFamily="34" charset="0"/>
              <a:cs typeface="Arial" panose="020B0604020202020204" pitchFamily="34" charset="0"/>
            </a:endParaRPr>
          </a:p>
        </p:txBody>
      </p:sp>
      <p:sp>
        <p:nvSpPr>
          <p:cNvPr id="10" name="Thought Bubble: Cloud 9">
            <a:extLst>
              <a:ext uri="{FF2B5EF4-FFF2-40B4-BE49-F238E27FC236}">
                <a16:creationId xmlns:a16="http://schemas.microsoft.com/office/drawing/2014/main" id="{6693AB9A-D127-4860-8A60-0F27EB6A76C0}"/>
              </a:ext>
            </a:extLst>
          </p:cNvPr>
          <p:cNvSpPr/>
          <p:nvPr/>
        </p:nvSpPr>
        <p:spPr>
          <a:xfrm>
            <a:off x="4267201" y="1143001"/>
            <a:ext cx="3150934" cy="1658654"/>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Do I Pick a Color and Hope that It is the Right One? </a:t>
            </a:r>
          </a:p>
        </p:txBody>
      </p:sp>
    </p:spTree>
    <p:extLst>
      <p:ext uri="{BB962C8B-B14F-4D97-AF65-F5344CB8AC3E}">
        <p14:creationId xmlns:p14="http://schemas.microsoft.com/office/powerpoint/2010/main" val="745689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DA1D0-4009-46E3-A78A-D1FFF1965D06}"/>
              </a:ext>
            </a:extLst>
          </p:cNvPr>
          <p:cNvSpPr>
            <a:spLocks noGrp="1"/>
          </p:cNvSpPr>
          <p:nvPr>
            <p:ph type="title"/>
          </p:nvPr>
        </p:nvSpPr>
        <p:spPr>
          <a:xfrm>
            <a:off x="457200" y="381000"/>
            <a:ext cx="8229600" cy="1290637"/>
          </a:xfrm>
        </p:spPr>
        <p:txBody>
          <a:bodyPr/>
          <a:lstStyle/>
          <a:p>
            <a:r>
              <a:rPr lang="en-US" sz="3000" dirty="0"/>
              <a:t>When Investigational Drugs or Biologics Are Used Under FDA’s Expanded Access Regulations</a:t>
            </a:r>
          </a:p>
        </p:txBody>
      </p:sp>
      <p:sp>
        <p:nvSpPr>
          <p:cNvPr id="3" name="Content Placeholder 2">
            <a:extLst>
              <a:ext uri="{FF2B5EF4-FFF2-40B4-BE49-F238E27FC236}">
                <a16:creationId xmlns:a16="http://schemas.microsoft.com/office/drawing/2014/main" id="{4001F161-A74A-4E60-94E2-3696B86D61A2}"/>
              </a:ext>
            </a:extLst>
          </p:cNvPr>
          <p:cNvSpPr>
            <a:spLocks noGrp="1"/>
          </p:cNvSpPr>
          <p:nvPr>
            <p:ph idx="1"/>
          </p:nvPr>
        </p:nvSpPr>
        <p:spPr/>
        <p:txBody>
          <a:bodyPr/>
          <a:lstStyle/>
          <a:p>
            <a:r>
              <a:rPr lang="en-US" sz="2400" dirty="0"/>
              <a:t>Sometimes called “compassionate use”, expanded access is a potential pathway for a patient to gain access to an investigational drug or biologic for treatment outside of clinical trials </a:t>
            </a:r>
          </a:p>
          <a:p>
            <a:pPr marL="0" indent="0">
              <a:buNone/>
            </a:pPr>
            <a:endParaRPr lang="en-US" dirty="0"/>
          </a:p>
        </p:txBody>
      </p:sp>
      <p:pic>
        <p:nvPicPr>
          <p:cNvPr id="4" name="Picture 3">
            <a:extLst>
              <a:ext uri="{FF2B5EF4-FFF2-40B4-BE49-F238E27FC236}">
                <a16:creationId xmlns:a16="http://schemas.microsoft.com/office/drawing/2014/main" id="{4EA97B7A-A5DD-497C-B290-8D97E35F6E81}"/>
              </a:ext>
            </a:extLst>
          </p:cNvPr>
          <p:cNvPicPr>
            <a:picLocks noChangeAspect="1"/>
          </p:cNvPicPr>
          <p:nvPr/>
        </p:nvPicPr>
        <p:blipFill rotWithShape="1">
          <a:blip r:embed="rId2"/>
          <a:srcRect l="20833" t="15833" r="5000" b="14445"/>
          <a:stretch/>
        </p:blipFill>
        <p:spPr>
          <a:xfrm>
            <a:off x="3505200" y="3310319"/>
            <a:ext cx="5257800" cy="2780284"/>
          </a:xfrm>
          <a:prstGeom prst="rect">
            <a:avLst/>
          </a:prstGeom>
        </p:spPr>
      </p:pic>
      <p:sp>
        <p:nvSpPr>
          <p:cNvPr id="5" name="Rectangle 4">
            <a:extLst>
              <a:ext uri="{FF2B5EF4-FFF2-40B4-BE49-F238E27FC236}">
                <a16:creationId xmlns:a16="http://schemas.microsoft.com/office/drawing/2014/main" id="{662FD90B-07C8-4449-82D6-B47440747B3D}"/>
              </a:ext>
            </a:extLst>
          </p:cNvPr>
          <p:cNvSpPr/>
          <p:nvPr/>
        </p:nvSpPr>
        <p:spPr>
          <a:xfrm>
            <a:off x="457200" y="6126163"/>
            <a:ext cx="7467600" cy="923330"/>
          </a:xfrm>
          <a:prstGeom prst="rect">
            <a:avLst/>
          </a:prstGeom>
        </p:spPr>
        <p:txBody>
          <a:bodyPr wrap="square">
            <a:spAutoFit/>
          </a:bodyPr>
          <a:lstStyle/>
          <a:p>
            <a:r>
              <a:rPr lang="en-US" dirty="0">
                <a:latin typeface="Tahoma" panose="020B0604030504040204" pitchFamily="34" charset="0"/>
                <a:ea typeface="Tahoma" panose="020B0604030504040204" pitchFamily="34" charset="0"/>
                <a:cs typeface="Tahoma" panose="020B0604030504040204" pitchFamily="34" charset="0"/>
              </a:rPr>
              <a:t>Reference:  </a:t>
            </a:r>
            <a:r>
              <a:rPr lang="en-US" dirty="0">
                <a:latin typeface="Tahoma" panose="020B0604030504040204" pitchFamily="34" charset="0"/>
                <a:ea typeface="Tahoma" panose="020B0604030504040204" pitchFamily="34" charset="0"/>
                <a:cs typeface="Tahoma" panose="020B0604030504040204" pitchFamily="34" charset="0"/>
                <a:hlinkClick r:id="rId3"/>
              </a:rPr>
              <a:t>https://www.fda.gov/news-events/expanded-access/expanded-access-information-physicians</a:t>
            </a:r>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302120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DA1D0-4009-46E3-A78A-D1FFF1965D06}"/>
              </a:ext>
            </a:extLst>
          </p:cNvPr>
          <p:cNvSpPr>
            <a:spLocks noGrp="1"/>
          </p:cNvSpPr>
          <p:nvPr>
            <p:ph type="title"/>
          </p:nvPr>
        </p:nvSpPr>
        <p:spPr>
          <a:xfrm>
            <a:off x="457200" y="381000"/>
            <a:ext cx="8229600" cy="1290637"/>
          </a:xfrm>
        </p:spPr>
        <p:txBody>
          <a:bodyPr/>
          <a:lstStyle/>
          <a:p>
            <a:r>
              <a:rPr lang="en-US" sz="3000" dirty="0"/>
              <a:t>When Investigational Drugs or Biologics Can be Given Under FDA’s Expanded Access Regulations</a:t>
            </a:r>
          </a:p>
        </p:txBody>
      </p:sp>
      <p:sp>
        <p:nvSpPr>
          <p:cNvPr id="3" name="Content Placeholder 2">
            <a:extLst>
              <a:ext uri="{FF2B5EF4-FFF2-40B4-BE49-F238E27FC236}">
                <a16:creationId xmlns:a16="http://schemas.microsoft.com/office/drawing/2014/main" id="{4001F161-A74A-4E60-94E2-3696B86D61A2}"/>
              </a:ext>
            </a:extLst>
          </p:cNvPr>
          <p:cNvSpPr>
            <a:spLocks noGrp="1"/>
          </p:cNvSpPr>
          <p:nvPr>
            <p:ph idx="1"/>
          </p:nvPr>
        </p:nvSpPr>
        <p:spPr/>
        <p:txBody>
          <a:bodyPr/>
          <a:lstStyle/>
          <a:p>
            <a:r>
              <a:rPr lang="en-US" sz="2200" dirty="0"/>
              <a:t>Used when the following are met:</a:t>
            </a:r>
          </a:p>
          <a:p>
            <a:pPr lvl="1"/>
            <a:r>
              <a:rPr lang="en-US" sz="2200" dirty="0"/>
              <a:t>when no comparable or satisfactory alternative therapy options are available</a:t>
            </a:r>
          </a:p>
          <a:p>
            <a:pPr lvl="1"/>
            <a:r>
              <a:rPr lang="en-US" sz="2200" dirty="0"/>
              <a:t>with an immediately life-threatening condition or serious disease or condition</a:t>
            </a:r>
          </a:p>
          <a:p>
            <a:pPr lvl="1"/>
            <a:r>
              <a:rPr lang="en-US" sz="2200" dirty="0"/>
              <a:t>Patient enrollment in a clinical trial is not possible.</a:t>
            </a:r>
          </a:p>
          <a:p>
            <a:pPr lvl="1"/>
            <a:r>
              <a:rPr lang="en-US" sz="2200" dirty="0"/>
              <a:t>Potential patient benefit justifies the potential risks of treatment.</a:t>
            </a:r>
          </a:p>
          <a:p>
            <a:pPr lvl="1"/>
            <a:r>
              <a:rPr lang="en-US" sz="2200" dirty="0"/>
              <a:t>Providing the investigational medical product will not interfere with investigational trials that could support a medical product’s development or marketing approval for the treatment indication.</a:t>
            </a:r>
          </a:p>
          <a:p>
            <a:pPr lvl="1"/>
            <a:endParaRPr lang="en-US" dirty="0"/>
          </a:p>
          <a:p>
            <a:pPr lvl="1"/>
            <a:endParaRPr lang="en-US" dirty="0"/>
          </a:p>
          <a:p>
            <a:endParaRPr lang="en-US" dirty="0"/>
          </a:p>
        </p:txBody>
      </p:sp>
    </p:spTree>
    <p:extLst>
      <p:ext uri="{BB962C8B-B14F-4D97-AF65-F5344CB8AC3E}">
        <p14:creationId xmlns:p14="http://schemas.microsoft.com/office/powerpoint/2010/main" val="857017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71AB-D69D-48D1-BA5B-F354A278190B}"/>
              </a:ext>
            </a:extLst>
          </p:cNvPr>
          <p:cNvSpPr>
            <a:spLocks noGrp="1"/>
          </p:cNvSpPr>
          <p:nvPr>
            <p:ph type="title"/>
          </p:nvPr>
        </p:nvSpPr>
        <p:spPr/>
        <p:txBody>
          <a:bodyPr>
            <a:normAutofit/>
          </a:bodyPr>
          <a:lstStyle/>
          <a:p>
            <a:r>
              <a:rPr lang="en-US" dirty="0"/>
              <a:t>Summary of Different Types of Expanded Access: Drugs and Biologics</a:t>
            </a:r>
          </a:p>
        </p:txBody>
      </p:sp>
      <p:sp>
        <p:nvSpPr>
          <p:cNvPr id="4" name="Slide Number Placeholder 3">
            <a:extLst>
              <a:ext uri="{FF2B5EF4-FFF2-40B4-BE49-F238E27FC236}">
                <a16:creationId xmlns:a16="http://schemas.microsoft.com/office/drawing/2014/main" id="{72E5B1C0-006E-4F4D-9AE5-081088E488D8}"/>
              </a:ext>
            </a:extLst>
          </p:cNvPr>
          <p:cNvSpPr>
            <a:spLocks noGrp="1"/>
          </p:cNvSpPr>
          <p:nvPr>
            <p:ph type="sldNum" sz="quarter" idx="12"/>
          </p:nvPr>
        </p:nvSpPr>
        <p:spPr>
          <a:xfrm>
            <a:off x="6629400" y="5594223"/>
            <a:ext cx="2057400" cy="273844"/>
          </a:xfrm>
          <a:prstGeom prst="rect">
            <a:avLst/>
          </a:prstGeom>
        </p:spPr>
        <p:txBody>
          <a:bodyPr vert="horz" lIns="68580" tIns="34290" rIns="68580" bIns="34290" rtlCol="0" anchor="ct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50F0DAD-24A3-4C31-9792-00C8671374EF}" type="slidenum">
              <a:rPr lang="en-US" smtClean="0"/>
              <a:pPr/>
              <a:t>13</a:t>
            </a:fld>
            <a:endParaRPr lang="en-US" dirty="0"/>
          </a:p>
        </p:txBody>
      </p:sp>
      <p:sp>
        <p:nvSpPr>
          <p:cNvPr id="7" name="Content Placeholder 6">
            <a:extLst>
              <a:ext uri="{FF2B5EF4-FFF2-40B4-BE49-F238E27FC236}">
                <a16:creationId xmlns:a16="http://schemas.microsoft.com/office/drawing/2014/main" id="{4ED049A1-13A3-4FEB-AEA1-C0AA205F2438}"/>
              </a:ext>
            </a:extLst>
          </p:cNvPr>
          <p:cNvSpPr>
            <a:spLocks noGrp="1"/>
          </p:cNvSpPr>
          <p:nvPr>
            <p:ph idx="1"/>
          </p:nvPr>
        </p:nvSpPr>
        <p:spPr/>
        <p:txBody>
          <a:bodyPr/>
          <a:lstStyle/>
          <a:p>
            <a:pPr marL="0" indent="0">
              <a:buNone/>
            </a:pPr>
            <a:r>
              <a:rPr lang="en-US" dirty="0"/>
              <a:t> </a:t>
            </a:r>
          </a:p>
        </p:txBody>
      </p:sp>
      <p:pic>
        <p:nvPicPr>
          <p:cNvPr id="8" name="Picture 7">
            <a:extLst>
              <a:ext uri="{FF2B5EF4-FFF2-40B4-BE49-F238E27FC236}">
                <a16:creationId xmlns:a16="http://schemas.microsoft.com/office/drawing/2014/main" id="{2306BEF2-561A-423C-A3B7-D5B6715F02CE}"/>
              </a:ext>
            </a:extLst>
          </p:cNvPr>
          <p:cNvPicPr/>
          <p:nvPr/>
        </p:nvPicPr>
        <p:blipFill rotWithShape="1">
          <a:blip r:embed="rId2"/>
          <a:srcRect l="21211" t="23612" r="22726" b="15278"/>
          <a:stretch/>
        </p:blipFill>
        <p:spPr bwMode="auto">
          <a:xfrm>
            <a:off x="1438054" y="1994943"/>
            <a:ext cx="6220046" cy="3736202"/>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D5AF9B17-DA4B-4B67-A697-A23DC68EA6D7}"/>
              </a:ext>
            </a:extLst>
          </p:cNvPr>
          <p:cNvSpPr txBox="1"/>
          <p:nvPr/>
        </p:nvSpPr>
        <p:spPr>
          <a:xfrm>
            <a:off x="149380" y="6217353"/>
            <a:ext cx="8572980"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Source: </a:t>
            </a:r>
            <a:r>
              <a:rPr lang="en-US" sz="1400" dirty="0">
                <a:latin typeface="Arial" panose="020B0604020202020204" pitchFamily="34" charset="0"/>
                <a:cs typeface="Arial" panose="020B0604020202020204" pitchFamily="34" charset="0"/>
                <a:hlinkClick r:id="rId3"/>
              </a:rPr>
              <a:t>https://www.fda.gov/news-events/expanded-access/expanded-access-how-submit-request-forms</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8341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71AB-D69D-48D1-BA5B-F354A278190B}"/>
              </a:ext>
            </a:extLst>
          </p:cNvPr>
          <p:cNvSpPr>
            <a:spLocks noGrp="1"/>
          </p:cNvSpPr>
          <p:nvPr>
            <p:ph type="title"/>
          </p:nvPr>
        </p:nvSpPr>
        <p:spPr/>
        <p:txBody>
          <a:bodyPr>
            <a:normAutofit/>
          </a:bodyPr>
          <a:lstStyle/>
          <a:p>
            <a:r>
              <a:rPr lang="en-US" sz="2200" dirty="0"/>
              <a:t>What Research Committees or Subcommittees are Required to Review or Approve When a VA Physician Wants to Request an Investigational Drug or Biologic Through Expanded Access?</a:t>
            </a:r>
          </a:p>
        </p:txBody>
      </p:sp>
      <p:sp>
        <p:nvSpPr>
          <p:cNvPr id="3" name="Content Placeholder 2">
            <a:extLst>
              <a:ext uri="{FF2B5EF4-FFF2-40B4-BE49-F238E27FC236}">
                <a16:creationId xmlns:a16="http://schemas.microsoft.com/office/drawing/2014/main" id="{F3A9129F-B8F0-491E-BDC7-9391FF3EC61D}"/>
              </a:ext>
            </a:extLst>
          </p:cNvPr>
          <p:cNvSpPr>
            <a:spLocks noGrp="1"/>
          </p:cNvSpPr>
          <p:nvPr>
            <p:ph idx="1"/>
          </p:nvPr>
        </p:nvSpPr>
        <p:spPr/>
        <p:txBody>
          <a:bodyPr>
            <a:noAutofit/>
          </a:bodyPr>
          <a:lstStyle/>
          <a:p>
            <a:pPr marL="0" indent="0">
              <a:buNone/>
            </a:pPr>
            <a:r>
              <a:rPr lang="en-US" sz="1650" dirty="0"/>
              <a:t> </a:t>
            </a:r>
          </a:p>
        </p:txBody>
      </p:sp>
      <p:sp>
        <p:nvSpPr>
          <p:cNvPr id="4" name="Slide Number Placeholder 3">
            <a:extLst>
              <a:ext uri="{FF2B5EF4-FFF2-40B4-BE49-F238E27FC236}">
                <a16:creationId xmlns:a16="http://schemas.microsoft.com/office/drawing/2014/main" id="{72E5B1C0-006E-4F4D-9AE5-081088E488D8}"/>
              </a:ext>
            </a:extLst>
          </p:cNvPr>
          <p:cNvSpPr>
            <a:spLocks noGrp="1"/>
          </p:cNvSpPr>
          <p:nvPr>
            <p:ph type="sldNum" sz="quarter" idx="12"/>
          </p:nvPr>
        </p:nvSpPr>
        <p:spPr>
          <a:xfrm>
            <a:off x="6457950" y="5624513"/>
            <a:ext cx="2057400" cy="273844"/>
          </a:xfrm>
          <a:prstGeom prst="rect">
            <a:avLst/>
          </a:prstGeom>
        </p:spPr>
        <p:txBody>
          <a:bodyPr vert="horz" lIns="68580" tIns="34290" rIns="68580" bIns="34290" rtlCol="0" anchor="ct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fld id="{250F0DAD-24A3-4C31-9792-00C8671374EF}" type="slidenum">
              <a:rPr lang="en-US">
                <a:solidFill>
                  <a:prstClr val="black">
                    <a:tint val="75000"/>
                  </a:prstClr>
                </a:solidFill>
                <a:latin typeface="Calibri"/>
              </a:rPr>
              <a:pPr>
                <a:defRPr/>
              </a:pPr>
              <a:t>14</a:t>
            </a:fld>
            <a:endParaRPr lang="en-US" dirty="0">
              <a:solidFill>
                <a:prstClr val="black">
                  <a:tint val="75000"/>
                </a:prstClr>
              </a:solidFill>
              <a:latin typeface="Calibri"/>
            </a:endParaRPr>
          </a:p>
        </p:txBody>
      </p:sp>
      <p:sp>
        <p:nvSpPr>
          <p:cNvPr id="6" name="Rectangle 5">
            <a:extLst>
              <a:ext uri="{FF2B5EF4-FFF2-40B4-BE49-F238E27FC236}">
                <a16:creationId xmlns:a16="http://schemas.microsoft.com/office/drawing/2014/main" id="{35DED522-AC6F-4FFB-A452-B5BD145F5589}"/>
              </a:ext>
            </a:extLst>
          </p:cNvPr>
          <p:cNvSpPr/>
          <p:nvPr/>
        </p:nvSpPr>
        <p:spPr>
          <a:xfrm>
            <a:off x="914413" y="2064684"/>
            <a:ext cx="2083312" cy="148627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Emergency Expanded Access IND</a:t>
            </a:r>
          </a:p>
        </p:txBody>
      </p:sp>
      <p:sp>
        <p:nvSpPr>
          <p:cNvPr id="7" name="Rectangle 6">
            <a:extLst>
              <a:ext uri="{FF2B5EF4-FFF2-40B4-BE49-F238E27FC236}">
                <a16:creationId xmlns:a16="http://schemas.microsoft.com/office/drawing/2014/main" id="{0EF3C200-DF02-49F1-8FF0-D91EC2545D24}"/>
              </a:ext>
            </a:extLst>
          </p:cNvPr>
          <p:cNvSpPr/>
          <p:nvPr/>
        </p:nvSpPr>
        <p:spPr>
          <a:xfrm>
            <a:off x="914412" y="3936492"/>
            <a:ext cx="2083312" cy="1486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Non-Emergency Expanded Access IND</a:t>
            </a:r>
          </a:p>
          <a:p>
            <a:pPr algn="ctr"/>
            <a:endParaRPr lang="en-US" sz="1350" dirty="0"/>
          </a:p>
        </p:txBody>
      </p:sp>
      <p:cxnSp>
        <p:nvCxnSpPr>
          <p:cNvPr id="9" name="Straight Connector 8">
            <a:extLst>
              <a:ext uri="{FF2B5EF4-FFF2-40B4-BE49-F238E27FC236}">
                <a16:creationId xmlns:a16="http://schemas.microsoft.com/office/drawing/2014/main" id="{2319FDAB-7072-4E33-80E4-05480E60A904}"/>
              </a:ext>
            </a:extLst>
          </p:cNvPr>
          <p:cNvCxnSpPr/>
          <p:nvPr/>
        </p:nvCxnSpPr>
        <p:spPr>
          <a:xfrm>
            <a:off x="2997723" y="2957070"/>
            <a:ext cx="109586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858A5A7-8B2D-492E-9B89-970F6868233A}"/>
              </a:ext>
            </a:extLst>
          </p:cNvPr>
          <p:cNvCxnSpPr/>
          <p:nvPr/>
        </p:nvCxnSpPr>
        <p:spPr>
          <a:xfrm>
            <a:off x="2997723" y="4435900"/>
            <a:ext cx="109586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764FCDE-2892-4E20-969D-1FF087235FB1}"/>
              </a:ext>
            </a:extLst>
          </p:cNvPr>
          <p:cNvCxnSpPr/>
          <p:nvPr/>
        </p:nvCxnSpPr>
        <p:spPr>
          <a:xfrm>
            <a:off x="4093590" y="2426814"/>
            <a:ext cx="0" cy="112414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BE2F882-9702-4605-963C-2248C74CA671}"/>
              </a:ext>
            </a:extLst>
          </p:cNvPr>
          <p:cNvCxnSpPr/>
          <p:nvPr/>
        </p:nvCxnSpPr>
        <p:spPr>
          <a:xfrm>
            <a:off x="4093590" y="3968307"/>
            <a:ext cx="0" cy="112414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BFBCE6-293E-4DC1-AB57-10763F02D14F}"/>
              </a:ext>
            </a:extLst>
          </p:cNvPr>
          <p:cNvCxnSpPr/>
          <p:nvPr/>
        </p:nvCxnSpPr>
        <p:spPr>
          <a:xfrm>
            <a:off x="4093590" y="2426813"/>
            <a:ext cx="165440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40882F-2977-424D-A9C6-C5ACA1086393}"/>
              </a:ext>
            </a:extLst>
          </p:cNvPr>
          <p:cNvCxnSpPr/>
          <p:nvPr/>
        </p:nvCxnSpPr>
        <p:spPr>
          <a:xfrm>
            <a:off x="4093590" y="3550959"/>
            <a:ext cx="165440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7997A73-2758-4BCA-935C-68D92B02BE22}"/>
              </a:ext>
            </a:extLst>
          </p:cNvPr>
          <p:cNvCxnSpPr/>
          <p:nvPr/>
        </p:nvCxnSpPr>
        <p:spPr>
          <a:xfrm>
            <a:off x="4093590" y="3968306"/>
            <a:ext cx="165440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6A8C72A-122C-4279-8CD1-72126C7D6A07}"/>
              </a:ext>
            </a:extLst>
          </p:cNvPr>
          <p:cNvCxnSpPr/>
          <p:nvPr/>
        </p:nvCxnSpPr>
        <p:spPr>
          <a:xfrm>
            <a:off x="4093590" y="5092452"/>
            <a:ext cx="165440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0C277CF-0BCA-4AA2-ADD2-397AD646C754}"/>
              </a:ext>
            </a:extLst>
          </p:cNvPr>
          <p:cNvSpPr txBox="1"/>
          <p:nvPr/>
        </p:nvSpPr>
        <p:spPr>
          <a:xfrm>
            <a:off x="5825766" y="1935650"/>
            <a:ext cx="3146191" cy="1754326"/>
          </a:xfrm>
          <a:prstGeom prst="rect">
            <a:avLst/>
          </a:prstGeom>
          <a:noFill/>
          <a:ln w="41275">
            <a:solidFill>
              <a:srgbClr val="00B050"/>
            </a:solidFill>
          </a:ln>
        </p:spPr>
        <p:txBody>
          <a:bodyPr wrap="square" rtlCol="0">
            <a:spAutoFit/>
          </a:bodyPr>
          <a:lstStyle/>
          <a:p>
            <a:r>
              <a:rPr lang="en-US" sz="1350" dirty="0">
                <a:latin typeface="Arial" panose="020B0604020202020204" pitchFamily="34" charset="0"/>
                <a:cs typeface="Arial" panose="020B0604020202020204" pitchFamily="34" charset="0"/>
              </a:rPr>
              <a:t>No Prospective IRB Approval</a:t>
            </a:r>
          </a:p>
          <a:p>
            <a:endParaRPr lang="en-US" sz="1350" dirty="0">
              <a:latin typeface="Arial" panose="020B0604020202020204" pitchFamily="34" charset="0"/>
              <a:cs typeface="Arial" panose="020B0604020202020204" pitchFamily="34" charset="0"/>
            </a:endParaRPr>
          </a:p>
          <a:p>
            <a:r>
              <a:rPr lang="en-US" sz="1350" dirty="0">
                <a:latin typeface="Arial" panose="020B0604020202020204" pitchFamily="34" charset="0"/>
                <a:cs typeface="Arial" panose="020B0604020202020204" pitchFamily="34" charset="0"/>
              </a:rPr>
              <a:t>IRB Notification </a:t>
            </a:r>
            <a:r>
              <a:rPr lang="en-US" sz="1350" u="sng" dirty="0">
                <a:latin typeface="Arial" panose="020B0604020202020204" pitchFamily="34" charset="0"/>
                <a:cs typeface="Arial" panose="020B0604020202020204" pitchFamily="34" charset="0"/>
              </a:rPr>
              <a:t>Required</a:t>
            </a:r>
            <a:r>
              <a:rPr lang="en-US" sz="1350" dirty="0">
                <a:latin typeface="Arial" panose="020B0604020202020204" pitchFamily="34" charset="0"/>
                <a:cs typeface="Arial" panose="020B0604020202020204" pitchFamily="34" charset="0"/>
              </a:rPr>
              <a:t> 5 Working Days After Beginning Administration</a:t>
            </a:r>
          </a:p>
          <a:p>
            <a:endParaRPr lang="en-US" sz="1350" dirty="0">
              <a:latin typeface="Arial" panose="020B0604020202020204" pitchFamily="34" charset="0"/>
              <a:cs typeface="Arial" panose="020B0604020202020204" pitchFamily="34" charset="0"/>
            </a:endParaRPr>
          </a:p>
          <a:p>
            <a:r>
              <a:rPr lang="en-US" sz="1350" dirty="0">
                <a:latin typeface="Arial" panose="020B0604020202020204" pitchFamily="34" charset="0"/>
                <a:cs typeface="Arial" panose="020B0604020202020204" pitchFamily="34" charset="0"/>
              </a:rPr>
              <a:t>No VA Research and Development Committee approval or Notification required by ORD policy</a:t>
            </a:r>
          </a:p>
        </p:txBody>
      </p:sp>
      <p:sp>
        <p:nvSpPr>
          <p:cNvPr id="23" name="TextBox 22">
            <a:extLst>
              <a:ext uri="{FF2B5EF4-FFF2-40B4-BE49-F238E27FC236}">
                <a16:creationId xmlns:a16="http://schemas.microsoft.com/office/drawing/2014/main" id="{AA6AF094-C495-4086-A293-35C094215E6D}"/>
              </a:ext>
            </a:extLst>
          </p:cNvPr>
          <p:cNvSpPr txBox="1"/>
          <p:nvPr/>
        </p:nvSpPr>
        <p:spPr>
          <a:xfrm>
            <a:off x="5825766" y="3812402"/>
            <a:ext cx="3146191" cy="1962076"/>
          </a:xfrm>
          <a:prstGeom prst="rect">
            <a:avLst/>
          </a:prstGeom>
          <a:noFill/>
          <a:ln w="38100">
            <a:solidFill>
              <a:srgbClr val="0070C0"/>
            </a:solidFill>
          </a:ln>
        </p:spPr>
        <p:txBody>
          <a:bodyPr wrap="square" rtlCol="0">
            <a:spAutoFit/>
          </a:bodyPr>
          <a:lstStyle/>
          <a:p>
            <a:r>
              <a:rPr lang="en-US" sz="1350" dirty="0">
                <a:latin typeface="Arial" panose="020B0604020202020204" pitchFamily="34" charset="0"/>
                <a:cs typeface="Arial" panose="020B0604020202020204" pitchFamily="34" charset="0"/>
              </a:rPr>
              <a:t>Prospective IRB Approval </a:t>
            </a:r>
            <a:r>
              <a:rPr lang="en-US" sz="1350" u="sng" dirty="0">
                <a:latin typeface="Arial" panose="020B0604020202020204" pitchFamily="34" charset="0"/>
                <a:cs typeface="Arial" panose="020B0604020202020204" pitchFamily="34" charset="0"/>
              </a:rPr>
              <a:t>Required</a:t>
            </a:r>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r>
              <a:rPr lang="en-US" sz="1350" dirty="0">
                <a:latin typeface="Arial" panose="020B0604020202020204" pitchFamily="34" charset="0"/>
                <a:cs typeface="Arial" panose="020B0604020202020204" pitchFamily="34" charset="0"/>
              </a:rPr>
              <a:t>Prospective VA Research and Development Committee approval </a:t>
            </a:r>
            <a:r>
              <a:rPr lang="en-US" sz="1350" u="sng" dirty="0">
                <a:latin typeface="Arial" panose="020B0604020202020204" pitchFamily="34" charset="0"/>
                <a:cs typeface="Arial" panose="020B0604020202020204" pitchFamily="34" charset="0"/>
              </a:rPr>
              <a:t>Required</a:t>
            </a:r>
          </a:p>
          <a:p>
            <a:endParaRPr lang="en-US" sz="1350" u="sng" dirty="0">
              <a:latin typeface="Arial" panose="020B0604020202020204" pitchFamily="34" charset="0"/>
              <a:cs typeface="Arial" panose="020B0604020202020204" pitchFamily="34" charset="0"/>
            </a:endParaRPr>
          </a:p>
          <a:p>
            <a:r>
              <a:rPr lang="en-US" sz="1350" dirty="0">
                <a:latin typeface="Arial" panose="020B0604020202020204" pitchFamily="34" charset="0"/>
                <a:cs typeface="Arial" panose="020B0604020202020204" pitchFamily="34" charset="0"/>
              </a:rPr>
              <a:t>*Designated Review can be used by the R&amp;D Committee for any non-emergency expanded use</a:t>
            </a:r>
            <a:endParaRPr lang="en-US" sz="135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2886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DE70F-78A1-41EA-B69C-80720656FAC2}"/>
              </a:ext>
            </a:extLst>
          </p:cNvPr>
          <p:cNvSpPr>
            <a:spLocks noGrp="1"/>
          </p:cNvSpPr>
          <p:nvPr>
            <p:ph type="title"/>
          </p:nvPr>
        </p:nvSpPr>
        <p:spPr/>
        <p:txBody>
          <a:bodyPr/>
          <a:lstStyle/>
          <a:p>
            <a:r>
              <a:rPr lang="en-US" sz="2800" dirty="0"/>
              <a:t>Do All Non-Emergency Expanded Access Uses Require IRB Approval by a Convened IRB? </a:t>
            </a:r>
          </a:p>
        </p:txBody>
      </p:sp>
      <p:sp>
        <p:nvSpPr>
          <p:cNvPr id="3" name="Content Placeholder 2">
            <a:extLst>
              <a:ext uri="{FF2B5EF4-FFF2-40B4-BE49-F238E27FC236}">
                <a16:creationId xmlns:a16="http://schemas.microsoft.com/office/drawing/2014/main" id="{BCCD3191-9579-47EC-ACF9-A32CFD252F87}"/>
              </a:ext>
            </a:extLst>
          </p:cNvPr>
          <p:cNvSpPr>
            <a:spLocks noGrp="1"/>
          </p:cNvSpPr>
          <p:nvPr>
            <p:ph idx="1"/>
          </p:nvPr>
        </p:nvSpPr>
        <p:spPr/>
        <p:txBody>
          <a:bodyPr/>
          <a:lstStyle/>
          <a:p>
            <a:r>
              <a:rPr lang="en-US" dirty="0"/>
              <a:t>All non-emergency expanded access uses require review and approval by a convened IRB EXCEPT</a:t>
            </a:r>
          </a:p>
        </p:txBody>
      </p:sp>
    </p:spTree>
    <p:extLst>
      <p:ext uri="{BB962C8B-B14F-4D97-AF65-F5344CB8AC3E}">
        <p14:creationId xmlns:p14="http://schemas.microsoft.com/office/powerpoint/2010/main" val="1377741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DE70F-78A1-41EA-B69C-80720656FAC2}"/>
              </a:ext>
            </a:extLst>
          </p:cNvPr>
          <p:cNvSpPr>
            <a:spLocks noGrp="1"/>
          </p:cNvSpPr>
          <p:nvPr>
            <p:ph type="title"/>
          </p:nvPr>
        </p:nvSpPr>
        <p:spPr/>
        <p:txBody>
          <a:bodyPr/>
          <a:lstStyle/>
          <a:p>
            <a:br>
              <a:rPr lang="en-US" sz="2800" dirty="0"/>
            </a:br>
            <a:r>
              <a:rPr lang="en-US" sz="2800" dirty="0"/>
              <a:t>Requirements for Approval of Alternative IRB Review for Investigator-Held Single-Patient </a:t>
            </a:r>
            <a:br>
              <a:rPr lang="en-US" sz="2800" dirty="0"/>
            </a:br>
            <a:r>
              <a:rPr lang="en-US" sz="2800" dirty="0"/>
              <a:t>Non-Emergency INDs</a:t>
            </a:r>
          </a:p>
        </p:txBody>
      </p:sp>
      <p:sp>
        <p:nvSpPr>
          <p:cNvPr id="3" name="Content Placeholder 2">
            <a:extLst>
              <a:ext uri="{FF2B5EF4-FFF2-40B4-BE49-F238E27FC236}">
                <a16:creationId xmlns:a16="http://schemas.microsoft.com/office/drawing/2014/main" id="{BCCD3191-9579-47EC-ACF9-A32CFD252F87}"/>
              </a:ext>
            </a:extLst>
          </p:cNvPr>
          <p:cNvSpPr>
            <a:spLocks noGrp="1"/>
          </p:cNvSpPr>
          <p:nvPr>
            <p:ph idx="1"/>
          </p:nvPr>
        </p:nvSpPr>
        <p:spPr/>
        <p:txBody>
          <a:bodyPr/>
          <a:lstStyle/>
          <a:p>
            <a:pPr marL="346075" lvl="1"/>
            <a:r>
              <a:rPr lang="en-US" sz="2000" dirty="0"/>
              <a:t>For an investigator-held single patient non-emergency IND for expanded access, an alternative IRB review for concurrence by the IRB chairperson or by a designated IRB member can be used ONLY if the following are met:</a:t>
            </a:r>
          </a:p>
          <a:p>
            <a:pPr marL="746125" lvl="2"/>
            <a:r>
              <a:rPr lang="en-US" sz="2000" dirty="0"/>
              <a:t>The FDA approves the use of the alternative IRB review upon submission of FDA Form 3926 with the investigator’s request to use an alternative IRB review procedure </a:t>
            </a:r>
          </a:p>
          <a:p>
            <a:pPr marL="914400" lvl="2" indent="0">
              <a:buNone/>
            </a:pPr>
            <a:r>
              <a:rPr lang="en-US" sz="2000" dirty="0"/>
              <a:t>	   					AND</a:t>
            </a:r>
          </a:p>
          <a:p>
            <a:pPr marL="568325" lvl="2" indent="346075"/>
            <a:r>
              <a:rPr lang="en-US" sz="2000" dirty="0"/>
              <a:t>The sponsor providing the investigational drug for the 	investigator’s submission of the single patient IND allows 	for the alternative IRB review process.  </a:t>
            </a:r>
          </a:p>
          <a:p>
            <a:pPr marL="568325" lvl="2" indent="0" algn="ctr">
              <a:buNone/>
            </a:pPr>
            <a:r>
              <a:rPr lang="en-US" sz="2000" b="1" dirty="0">
                <a:solidFill>
                  <a:srgbClr val="FF0000"/>
                </a:solidFill>
              </a:rPr>
              <a:t>Please check with the sponsor allowing the investigational use for submission of the IND prior to submitting the    FDA Form 3926.   </a:t>
            </a:r>
          </a:p>
        </p:txBody>
      </p:sp>
    </p:spTree>
    <p:extLst>
      <p:ext uri="{BB962C8B-B14F-4D97-AF65-F5344CB8AC3E}">
        <p14:creationId xmlns:p14="http://schemas.microsoft.com/office/powerpoint/2010/main" val="1470737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FDFF1D-95F8-41D0-857E-A45C3010BDB6}"/>
              </a:ext>
            </a:extLst>
          </p:cNvPr>
          <p:cNvSpPr>
            <a:spLocks noGrp="1"/>
          </p:cNvSpPr>
          <p:nvPr>
            <p:ph type="title"/>
          </p:nvPr>
        </p:nvSpPr>
        <p:spPr/>
        <p:txBody>
          <a:bodyPr/>
          <a:lstStyle/>
          <a:p>
            <a:r>
              <a:rPr lang="en-US" sz="2600" dirty="0"/>
              <a:t>FDA Form 3926:  Individual Patient Expanded Access Investigational New Drug Application (IND)</a:t>
            </a:r>
          </a:p>
        </p:txBody>
      </p:sp>
      <p:pic>
        <p:nvPicPr>
          <p:cNvPr id="7" name="Content Placeholder 6">
            <a:extLst>
              <a:ext uri="{FF2B5EF4-FFF2-40B4-BE49-F238E27FC236}">
                <a16:creationId xmlns:a16="http://schemas.microsoft.com/office/drawing/2014/main" id="{15810826-912C-40C0-9EE6-8767CE5BE572}"/>
              </a:ext>
            </a:extLst>
          </p:cNvPr>
          <p:cNvPicPr>
            <a:picLocks noGrp="1" noChangeAspect="1"/>
          </p:cNvPicPr>
          <p:nvPr>
            <p:ph sz="half" idx="1"/>
          </p:nvPr>
        </p:nvPicPr>
        <p:blipFill rotWithShape="1">
          <a:blip r:embed="rId2"/>
          <a:srcRect l="32076" t="13696" r="33962" b="5800"/>
          <a:stretch/>
        </p:blipFill>
        <p:spPr>
          <a:xfrm>
            <a:off x="426720" y="1665723"/>
            <a:ext cx="3810000" cy="5056548"/>
          </a:xfrm>
          <a:prstGeom prst="rect">
            <a:avLst/>
          </a:prstGeom>
          <a:ln>
            <a:solidFill>
              <a:schemeClr val="accent1">
                <a:shade val="95000"/>
                <a:satMod val="105000"/>
              </a:schemeClr>
            </a:solidFill>
          </a:ln>
        </p:spPr>
      </p:pic>
      <p:pic>
        <p:nvPicPr>
          <p:cNvPr id="11" name="Picture 10">
            <a:extLst>
              <a:ext uri="{FF2B5EF4-FFF2-40B4-BE49-F238E27FC236}">
                <a16:creationId xmlns:a16="http://schemas.microsoft.com/office/drawing/2014/main" id="{7A6D039E-AE4B-42C1-99AB-C7999F5AC9CD}"/>
              </a:ext>
            </a:extLst>
          </p:cNvPr>
          <p:cNvPicPr>
            <a:picLocks noChangeAspect="1"/>
          </p:cNvPicPr>
          <p:nvPr/>
        </p:nvPicPr>
        <p:blipFill rotWithShape="1">
          <a:blip r:embed="rId3"/>
          <a:srcRect l="32778" t="18288" r="34722" b="7521"/>
          <a:stretch/>
        </p:blipFill>
        <p:spPr>
          <a:xfrm>
            <a:off x="4720942" y="1665724"/>
            <a:ext cx="3937912" cy="5056548"/>
          </a:xfrm>
          <a:prstGeom prst="rect">
            <a:avLst/>
          </a:prstGeom>
          <a:ln>
            <a:solidFill>
              <a:schemeClr val="accent1">
                <a:shade val="95000"/>
                <a:satMod val="105000"/>
              </a:schemeClr>
            </a:solidFill>
          </a:ln>
        </p:spPr>
      </p:pic>
    </p:spTree>
    <p:extLst>
      <p:ext uri="{BB962C8B-B14F-4D97-AF65-F5344CB8AC3E}">
        <p14:creationId xmlns:p14="http://schemas.microsoft.com/office/powerpoint/2010/main" val="4156359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1299CC-D55C-4EC1-8546-AF0E7412BCE0}"/>
              </a:ext>
            </a:extLst>
          </p:cNvPr>
          <p:cNvSpPr>
            <a:spLocks noGrp="1"/>
          </p:cNvSpPr>
          <p:nvPr>
            <p:ph type="title"/>
          </p:nvPr>
        </p:nvSpPr>
        <p:spPr/>
        <p:txBody>
          <a:bodyPr/>
          <a:lstStyle/>
          <a:p>
            <a:r>
              <a:rPr lang="en-US" sz="2200" dirty="0"/>
              <a:t>FDA Form 3926:  Individual Patient Expanded Access Investigational New Drug Application (IND)</a:t>
            </a:r>
            <a:br>
              <a:rPr lang="en-US" sz="2200" dirty="0"/>
            </a:br>
            <a:r>
              <a:rPr lang="en-US" sz="2200" dirty="0"/>
              <a:t>Box 10.b.:  Request for Authorization to Use Alternative IRB Review Procedures</a:t>
            </a:r>
          </a:p>
        </p:txBody>
      </p:sp>
      <p:pic>
        <p:nvPicPr>
          <p:cNvPr id="10" name="Content Placeholder 9">
            <a:extLst>
              <a:ext uri="{FF2B5EF4-FFF2-40B4-BE49-F238E27FC236}">
                <a16:creationId xmlns:a16="http://schemas.microsoft.com/office/drawing/2014/main" id="{B336F261-647A-44B2-AC91-40B5E403689E}"/>
              </a:ext>
            </a:extLst>
          </p:cNvPr>
          <p:cNvPicPr>
            <a:picLocks noGrp="1" noChangeAspect="1"/>
          </p:cNvPicPr>
          <p:nvPr>
            <p:ph idx="1"/>
          </p:nvPr>
        </p:nvPicPr>
        <p:blipFill rotWithShape="1">
          <a:blip r:embed="rId2"/>
          <a:srcRect l="16022" t="47489" r="17151" b="34545"/>
          <a:stretch/>
        </p:blipFill>
        <p:spPr>
          <a:xfrm>
            <a:off x="304800" y="2632903"/>
            <a:ext cx="8534400" cy="1290638"/>
          </a:xfrm>
          <a:prstGeom prst="rect">
            <a:avLst/>
          </a:prstGeom>
        </p:spPr>
      </p:pic>
      <p:sp>
        <p:nvSpPr>
          <p:cNvPr id="11" name="Arrow: Left 10">
            <a:extLst>
              <a:ext uri="{FF2B5EF4-FFF2-40B4-BE49-F238E27FC236}">
                <a16:creationId xmlns:a16="http://schemas.microsoft.com/office/drawing/2014/main" id="{D7604109-B32B-4EA6-9F51-EDF8D4243784}"/>
              </a:ext>
            </a:extLst>
          </p:cNvPr>
          <p:cNvSpPr/>
          <p:nvPr/>
        </p:nvSpPr>
        <p:spPr>
          <a:xfrm rot="10800000">
            <a:off x="127762" y="3197895"/>
            <a:ext cx="354076" cy="462209"/>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9012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A6D2-08D3-4236-8ECB-02C831B4F23E}"/>
              </a:ext>
            </a:extLst>
          </p:cNvPr>
          <p:cNvSpPr>
            <a:spLocks noGrp="1"/>
          </p:cNvSpPr>
          <p:nvPr>
            <p:ph type="title"/>
          </p:nvPr>
        </p:nvSpPr>
        <p:spPr/>
        <p:txBody>
          <a:bodyPr/>
          <a:lstStyle/>
          <a:p>
            <a:r>
              <a:rPr lang="en-US" dirty="0"/>
              <a:t>Right To Try Act</a:t>
            </a:r>
          </a:p>
        </p:txBody>
      </p:sp>
      <p:pic>
        <p:nvPicPr>
          <p:cNvPr id="5" name="Content Placeholder 4" descr="A picture containing table, sitting&#10;&#10;Description automatically generated">
            <a:extLst>
              <a:ext uri="{FF2B5EF4-FFF2-40B4-BE49-F238E27FC236}">
                <a16:creationId xmlns:a16="http://schemas.microsoft.com/office/drawing/2014/main" id="{4C3AE8B7-FDB2-4120-A587-49DF0025D0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2316324"/>
            <a:ext cx="7315200" cy="3827362"/>
          </a:xfrm>
        </p:spPr>
      </p:pic>
    </p:spTree>
    <p:extLst>
      <p:ext uri="{BB962C8B-B14F-4D97-AF65-F5344CB8AC3E}">
        <p14:creationId xmlns:p14="http://schemas.microsoft.com/office/powerpoint/2010/main" val="3716459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381000" y="1676400"/>
            <a:ext cx="8229600" cy="4190513"/>
          </a:xfrm>
        </p:spPr>
        <p:txBody>
          <a:bodyPr/>
          <a:lstStyle/>
          <a:p>
            <a:r>
              <a:rPr lang="en-US" sz="2000" dirty="0">
                <a:latin typeface="Arial" panose="020B0604020202020204" pitchFamily="34" charset="0"/>
                <a:cs typeface="Arial" panose="020B0604020202020204" pitchFamily="34" charset="0"/>
              </a:rPr>
              <a:t>Define the major regulatory and legal differences for VHA’s use of investigational drugs and biologics prescribed and administered under the:</a:t>
            </a:r>
          </a:p>
          <a:p>
            <a:pPr lvl="1"/>
            <a:r>
              <a:rPr lang="en-US" sz="2000" dirty="0">
                <a:latin typeface="Arial" panose="020B0604020202020204" pitchFamily="34" charset="0"/>
                <a:cs typeface="Arial" panose="020B0604020202020204" pitchFamily="34" charset="0"/>
              </a:rPr>
              <a:t>U.S. Food and Drug Administration’s (FDA) expanded access regulations</a:t>
            </a:r>
          </a:p>
          <a:p>
            <a:pPr lvl="1"/>
            <a:r>
              <a:rPr lang="en-US" sz="2000" dirty="0">
                <a:latin typeface="Arial" panose="020B0604020202020204" pitchFamily="34" charset="0"/>
                <a:cs typeface="Arial" panose="020B0604020202020204" pitchFamily="34" charset="0"/>
              </a:rPr>
              <a:t>FDA’s emergency use authorization</a:t>
            </a:r>
          </a:p>
          <a:p>
            <a:pPr lvl="1"/>
            <a:r>
              <a:rPr lang="en-US" sz="2000" dirty="0">
                <a:latin typeface="Arial" panose="020B0604020202020204" pitchFamily="34" charset="0"/>
                <a:cs typeface="Arial" panose="020B0604020202020204" pitchFamily="34" charset="0"/>
              </a:rPr>
              <a:t>Right to Try Act (Public Law 115-176)</a:t>
            </a:r>
          </a:p>
          <a:p>
            <a:r>
              <a:rPr lang="en-US" sz="2000" dirty="0">
                <a:latin typeface="Arial" panose="020B0604020202020204" pitchFamily="34" charset="0"/>
                <a:cs typeface="Arial" panose="020B0604020202020204" pitchFamily="34" charset="0"/>
              </a:rPr>
              <a:t>Describe key policies and VA responsibilities related to the publication of VHA Notice 20-23(1): Right to Try </a:t>
            </a:r>
            <a:endParaRPr lang="en-US" sz="2400" dirty="0"/>
          </a:p>
          <a:p>
            <a:r>
              <a:rPr lang="en-US" sz="2000" dirty="0">
                <a:latin typeface="Arial" panose="020B0604020202020204" pitchFamily="34" charset="0"/>
                <a:cs typeface="Arial" panose="020B0604020202020204" pitchFamily="34" charset="0"/>
              </a:rPr>
              <a:t>Apply the regulatory and legal differences between an expanded access use (Mayo Clinic Expanded Access Program) vs. an emergency use authorization for COVID-19 convalescent plasma (CCP)</a:t>
            </a:r>
          </a:p>
        </p:txBody>
      </p:sp>
    </p:spTree>
    <p:extLst>
      <p:ext uri="{BB962C8B-B14F-4D97-AF65-F5344CB8AC3E}">
        <p14:creationId xmlns:p14="http://schemas.microsoft.com/office/powerpoint/2010/main" val="2768905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E78F7-F987-4333-A44A-CF2D223B3F32}"/>
              </a:ext>
            </a:extLst>
          </p:cNvPr>
          <p:cNvSpPr>
            <a:spLocks noGrp="1"/>
          </p:cNvSpPr>
          <p:nvPr>
            <p:ph type="title"/>
          </p:nvPr>
        </p:nvSpPr>
        <p:spPr/>
        <p:txBody>
          <a:bodyPr/>
          <a:lstStyle/>
          <a:p>
            <a:r>
              <a:rPr lang="en-US" dirty="0"/>
              <a:t>What is the Right to Try Act? </a:t>
            </a:r>
          </a:p>
        </p:txBody>
      </p:sp>
      <p:sp>
        <p:nvSpPr>
          <p:cNvPr id="3" name="Content Placeholder 2">
            <a:extLst>
              <a:ext uri="{FF2B5EF4-FFF2-40B4-BE49-F238E27FC236}">
                <a16:creationId xmlns:a16="http://schemas.microsoft.com/office/drawing/2014/main" id="{639C6EA3-92A5-4714-B295-C4935D8497DC}"/>
              </a:ext>
            </a:extLst>
          </p:cNvPr>
          <p:cNvSpPr>
            <a:spLocks noGrp="1"/>
          </p:cNvSpPr>
          <p:nvPr>
            <p:ph idx="1"/>
          </p:nvPr>
        </p:nvSpPr>
        <p:spPr/>
        <p:txBody>
          <a:bodyPr/>
          <a:lstStyle/>
          <a:p>
            <a:r>
              <a:rPr lang="en-US" dirty="0"/>
              <a:t>The Right to Try Act, or the Trickett Wendler, Frank Mongiello, Jordan McLinn, and Matthew Bellina Right to Try Act, was signed into law May 30, 2018. </a:t>
            </a:r>
          </a:p>
          <a:p>
            <a:r>
              <a:rPr lang="en-US" dirty="0"/>
              <a:t>Another way for patients who have been diagnosed with life-threatening diseases or conditions who have tried all approved treatment options and who are unable to participate in a clinical trial to access certain unapproved treatments.</a:t>
            </a:r>
          </a:p>
        </p:txBody>
      </p:sp>
    </p:spTree>
    <p:extLst>
      <p:ext uri="{BB962C8B-B14F-4D97-AF65-F5344CB8AC3E}">
        <p14:creationId xmlns:p14="http://schemas.microsoft.com/office/powerpoint/2010/main" val="2526988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52EDF-A3AB-4E28-BA3E-B6F9AA1694E0}"/>
              </a:ext>
            </a:extLst>
          </p:cNvPr>
          <p:cNvSpPr>
            <a:spLocks noGrp="1"/>
          </p:cNvSpPr>
          <p:nvPr>
            <p:ph type="title"/>
          </p:nvPr>
        </p:nvSpPr>
        <p:spPr/>
        <p:txBody>
          <a:bodyPr/>
          <a:lstStyle/>
          <a:p>
            <a:r>
              <a:rPr lang="en-US" dirty="0"/>
              <a:t>Access to Investigational Drugs: </a:t>
            </a:r>
            <a:br>
              <a:rPr lang="en-US" dirty="0"/>
            </a:br>
            <a:r>
              <a:rPr lang="en-US" dirty="0"/>
              <a:t>Right to Try Act</a:t>
            </a:r>
          </a:p>
        </p:txBody>
      </p:sp>
      <p:sp>
        <p:nvSpPr>
          <p:cNvPr id="3" name="Content Placeholder 2">
            <a:extLst>
              <a:ext uri="{FF2B5EF4-FFF2-40B4-BE49-F238E27FC236}">
                <a16:creationId xmlns:a16="http://schemas.microsoft.com/office/drawing/2014/main" id="{71A4B866-4C4B-47A4-9861-2F7FFCDFECF1}"/>
              </a:ext>
            </a:extLst>
          </p:cNvPr>
          <p:cNvSpPr>
            <a:spLocks noGrp="1"/>
          </p:cNvSpPr>
          <p:nvPr>
            <p:ph idx="1"/>
          </p:nvPr>
        </p:nvSpPr>
        <p:spPr/>
        <p:txBody>
          <a:bodyPr/>
          <a:lstStyle/>
          <a:p>
            <a:r>
              <a:rPr lang="en-US" sz="2000" dirty="0"/>
              <a:t>The Right to Try Act permits/allows eligible patients to have access to eligible investigational drugs.</a:t>
            </a:r>
          </a:p>
          <a:p>
            <a:r>
              <a:rPr lang="en-US" sz="2000" dirty="0"/>
              <a:t>An eligible patient is a patient who has:</a:t>
            </a:r>
          </a:p>
          <a:p>
            <a:pPr lvl="1"/>
            <a:r>
              <a:rPr lang="en-US" sz="2000" dirty="0"/>
              <a:t>Been diagnosed with a </a:t>
            </a:r>
            <a:r>
              <a:rPr lang="en-US" sz="2000" dirty="0">
                <a:hlinkClick r:id="rId2"/>
              </a:rPr>
              <a:t>life-threatening disease</a:t>
            </a:r>
            <a:r>
              <a:rPr lang="en-US" sz="2000" dirty="0"/>
              <a:t> or condition</a:t>
            </a:r>
          </a:p>
          <a:p>
            <a:pPr lvl="1"/>
            <a:r>
              <a:rPr lang="en-US" sz="2000" dirty="0"/>
              <a:t>Exhausted approved treatment options and is unable to participate in a clinical trial involving the eligible investigational drug </a:t>
            </a:r>
          </a:p>
          <a:p>
            <a:pPr lvl="1"/>
            <a:r>
              <a:rPr lang="en-US" sz="2000" dirty="0"/>
              <a:t>And has provided, or their legally authorized representative has provided, written informed consent regarding the eligible investigational drug to the treating physician</a:t>
            </a:r>
          </a:p>
          <a:p>
            <a:endParaRPr lang="en-US" dirty="0"/>
          </a:p>
        </p:txBody>
      </p:sp>
    </p:spTree>
    <p:extLst>
      <p:ext uri="{BB962C8B-B14F-4D97-AF65-F5344CB8AC3E}">
        <p14:creationId xmlns:p14="http://schemas.microsoft.com/office/powerpoint/2010/main" val="2978722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E78F7-F987-4333-A44A-CF2D223B3F32}"/>
              </a:ext>
            </a:extLst>
          </p:cNvPr>
          <p:cNvSpPr>
            <a:spLocks noGrp="1"/>
          </p:cNvSpPr>
          <p:nvPr>
            <p:ph type="title"/>
          </p:nvPr>
        </p:nvSpPr>
        <p:spPr/>
        <p:txBody>
          <a:bodyPr/>
          <a:lstStyle/>
          <a:p>
            <a:r>
              <a:rPr lang="en-US" dirty="0"/>
              <a:t>Access to Investigational Drugs: </a:t>
            </a:r>
            <a:br>
              <a:rPr lang="en-US" dirty="0"/>
            </a:br>
            <a:r>
              <a:rPr lang="en-US" dirty="0"/>
              <a:t>Expanded Access vs. Right to Try Law</a:t>
            </a:r>
          </a:p>
        </p:txBody>
      </p:sp>
      <p:sp>
        <p:nvSpPr>
          <p:cNvPr id="4" name="Content Placeholder 3">
            <a:extLst>
              <a:ext uri="{FF2B5EF4-FFF2-40B4-BE49-F238E27FC236}">
                <a16:creationId xmlns:a16="http://schemas.microsoft.com/office/drawing/2014/main" id="{6359C9E8-0EE2-4B9B-AA5C-9B30F1614EB6}"/>
              </a:ext>
            </a:extLst>
          </p:cNvPr>
          <p:cNvSpPr>
            <a:spLocks noGrp="1"/>
          </p:cNvSpPr>
          <p:nvPr>
            <p:ph sz="half" idx="1"/>
          </p:nvPr>
        </p:nvSpPr>
        <p:spPr>
          <a:xfrm>
            <a:off x="457200" y="1923322"/>
            <a:ext cx="4114800" cy="4396795"/>
          </a:xfrm>
          <a:ln w="44450">
            <a:solidFill>
              <a:srgbClr val="00B050"/>
            </a:solidFill>
          </a:ln>
        </p:spPr>
        <p:txBody>
          <a:bodyPr>
            <a:normAutofit/>
          </a:bodyPr>
          <a:lstStyle/>
          <a:p>
            <a:pPr marL="0" indent="0" algn="ctr">
              <a:buNone/>
            </a:pPr>
            <a:r>
              <a:rPr lang="en-US" sz="1800" b="1" u="sng" dirty="0"/>
              <a:t>Expanded Access</a:t>
            </a:r>
          </a:p>
          <a:p>
            <a:r>
              <a:rPr lang="en-US" sz="1800" dirty="0"/>
              <a:t>Use of Investigational Drug</a:t>
            </a:r>
          </a:p>
          <a:p>
            <a:r>
              <a:rPr lang="en-US" sz="1800" dirty="0"/>
              <a:t>Requires IRB prospective approval or IRB notification if emergency use</a:t>
            </a:r>
          </a:p>
          <a:p>
            <a:r>
              <a:rPr lang="en-US" sz="1800" dirty="0"/>
              <a:t>Use regulated by FDA as per 21 CFR Part 312.300</a:t>
            </a:r>
          </a:p>
          <a:p>
            <a:r>
              <a:rPr lang="en-US" sz="1800" dirty="0"/>
              <a:t>Sponsor decides whether to make the investigational drug available for expanded access </a:t>
            </a:r>
          </a:p>
          <a:p>
            <a:endParaRPr lang="en-US" sz="1800" dirty="0"/>
          </a:p>
        </p:txBody>
      </p:sp>
      <p:sp>
        <p:nvSpPr>
          <p:cNvPr id="5" name="Content Placeholder 4">
            <a:extLst>
              <a:ext uri="{FF2B5EF4-FFF2-40B4-BE49-F238E27FC236}">
                <a16:creationId xmlns:a16="http://schemas.microsoft.com/office/drawing/2014/main" id="{98A259E5-02EF-4583-99E7-80F5A05429BD}"/>
              </a:ext>
            </a:extLst>
          </p:cNvPr>
          <p:cNvSpPr>
            <a:spLocks noGrp="1"/>
          </p:cNvSpPr>
          <p:nvPr>
            <p:ph sz="half" idx="10"/>
          </p:nvPr>
        </p:nvSpPr>
        <p:spPr>
          <a:xfrm>
            <a:off x="4831958" y="1927805"/>
            <a:ext cx="4038600" cy="4396795"/>
          </a:xfrm>
          <a:ln w="41275">
            <a:solidFill>
              <a:srgbClr val="FF0000"/>
            </a:solidFill>
          </a:ln>
        </p:spPr>
        <p:txBody>
          <a:bodyPr>
            <a:normAutofit/>
          </a:bodyPr>
          <a:lstStyle/>
          <a:p>
            <a:pPr marL="0" indent="0" algn="ctr">
              <a:buNone/>
            </a:pPr>
            <a:r>
              <a:rPr lang="en-US" sz="1800" b="1" u="sng" dirty="0"/>
              <a:t>Right to Try Act</a:t>
            </a:r>
          </a:p>
          <a:p>
            <a:r>
              <a:rPr lang="en-US" sz="1800" dirty="0"/>
              <a:t>Use of Investigational Drug</a:t>
            </a:r>
          </a:p>
          <a:p>
            <a:r>
              <a:rPr lang="en-US" sz="1800" dirty="0"/>
              <a:t>No IRB approval or notification</a:t>
            </a:r>
          </a:p>
          <a:p>
            <a:r>
              <a:rPr lang="en-US" sz="1800" dirty="0"/>
              <a:t>FDA does not review or approve requests for Right to Try Act use.  FDA’s role is limited to receipt and posting of certain information submitted under the Right to Try Act. </a:t>
            </a:r>
          </a:p>
          <a:p>
            <a:r>
              <a:rPr lang="en-US" sz="1800" dirty="0"/>
              <a:t>Sponsor decides whether to make the investigational drug available for use under the Right to Try Law</a:t>
            </a:r>
          </a:p>
          <a:p>
            <a:pPr marL="0" indent="0">
              <a:buNone/>
            </a:pPr>
            <a:endParaRPr lang="en-US" sz="1800" dirty="0"/>
          </a:p>
          <a:p>
            <a:endParaRPr lang="en-US" sz="1800" dirty="0"/>
          </a:p>
          <a:p>
            <a:endParaRPr lang="en-US" sz="1800" dirty="0"/>
          </a:p>
          <a:p>
            <a:pPr marL="0" indent="0">
              <a:buNone/>
            </a:pPr>
            <a:endParaRPr lang="en-US" sz="1800" dirty="0"/>
          </a:p>
        </p:txBody>
      </p:sp>
    </p:spTree>
    <p:extLst>
      <p:ext uri="{BB962C8B-B14F-4D97-AF65-F5344CB8AC3E}">
        <p14:creationId xmlns:p14="http://schemas.microsoft.com/office/powerpoint/2010/main" val="257919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6316E3-EE26-4F25-87B0-A372CD47E9EF}"/>
              </a:ext>
            </a:extLst>
          </p:cNvPr>
          <p:cNvSpPr>
            <a:spLocks noGrp="1"/>
          </p:cNvSpPr>
          <p:nvPr>
            <p:ph type="title"/>
          </p:nvPr>
        </p:nvSpPr>
        <p:spPr/>
        <p:txBody>
          <a:bodyPr/>
          <a:lstStyle/>
          <a:p>
            <a:r>
              <a:rPr lang="en-US" dirty="0"/>
              <a:t>VHA Handbook 1108.04:  Investigational Drug and Supplies (February 29, 2012)</a:t>
            </a:r>
          </a:p>
        </p:txBody>
      </p:sp>
      <p:pic>
        <p:nvPicPr>
          <p:cNvPr id="7" name="Content Placeholder 6">
            <a:extLst>
              <a:ext uri="{FF2B5EF4-FFF2-40B4-BE49-F238E27FC236}">
                <a16:creationId xmlns:a16="http://schemas.microsoft.com/office/drawing/2014/main" id="{8D60B671-E374-4A9C-8F2A-D5C6EECC9480}"/>
              </a:ext>
            </a:extLst>
          </p:cNvPr>
          <p:cNvPicPr>
            <a:picLocks noGrp="1" noChangeAspect="1"/>
          </p:cNvPicPr>
          <p:nvPr>
            <p:ph idx="1"/>
          </p:nvPr>
        </p:nvPicPr>
        <p:blipFill rotWithShape="1">
          <a:blip r:embed="rId2"/>
          <a:srcRect l="28523" t="17462" r="10114" b="7992"/>
          <a:stretch/>
        </p:blipFill>
        <p:spPr>
          <a:xfrm>
            <a:off x="1295399" y="2057400"/>
            <a:ext cx="6195897" cy="4233863"/>
          </a:xfrm>
          <a:prstGeom prst="rect">
            <a:avLst/>
          </a:prstGeom>
        </p:spPr>
      </p:pic>
    </p:spTree>
    <p:extLst>
      <p:ext uri="{BB962C8B-B14F-4D97-AF65-F5344CB8AC3E}">
        <p14:creationId xmlns:p14="http://schemas.microsoft.com/office/powerpoint/2010/main" val="443486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857F5-710D-4DB4-AB59-ADF7719325E3}"/>
              </a:ext>
            </a:extLst>
          </p:cNvPr>
          <p:cNvSpPr>
            <a:spLocks noGrp="1"/>
          </p:cNvSpPr>
          <p:nvPr>
            <p:ph type="title"/>
          </p:nvPr>
        </p:nvSpPr>
        <p:spPr/>
        <p:txBody>
          <a:bodyPr/>
          <a:lstStyle/>
          <a:p>
            <a:r>
              <a:rPr lang="en-US" dirty="0"/>
              <a:t>VHA Handbook 1108.04 Policies</a:t>
            </a:r>
          </a:p>
        </p:txBody>
      </p:sp>
      <p:sp>
        <p:nvSpPr>
          <p:cNvPr id="3" name="Content Placeholder 2">
            <a:extLst>
              <a:ext uri="{FF2B5EF4-FFF2-40B4-BE49-F238E27FC236}">
                <a16:creationId xmlns:a16="http://schemas.microsoft.com/office/drawing/2014/main" id="{873482DD-88D0-42BE-BB13-BB1DF2E2D3EF}"/>
              </a:ext>
            </a:extLst>
          </p:cNvPr>
          <p:cNvSpPr>
            <a:spLocks noGrp="1"/>
          </p:cNvSpPr>
          <p:nvPr>
            <p:ph idx="1"/>
          </p:nvPr>
        </p:nvSpPr>
        <p:spPr/>
        <p:txBody>
          <a:bodyPr/>
          <a:lstStyle/>
          <a:p>
            <a:r>
              <a:rPr lang="en-US" dirty="0"/>
              <a:t>Provides specific direction and procedures related to the appropriate handling of investigational drugs and supplies;</a:t>
            </a:r>
          </a:p>
          <a:p>
            <a:r>
              <a:rPr lang="en-US" dirty="0"/>
              <a:t>Describes roles and responsibilities of:</a:t>
            </a:r>
          </a:p>
          <a:p>
            <a:pPr lvl="1"/>
            <a:r>
              <a:rPr lang="en-US" dirty="0"/>
              <a:t>VA Facility Director</a:t>
            </a:r>
          </a:p>
          <a:p>
            <a:pPr lvl="1"/>
            <a:r>
              <a:rPr lang="en-US" dirty="0"/>
              <a:t>Research Service</a:t>
            </a:r>
          </a:p>
          <a:p>
            <a:pPr lvl="1"/>
            <a:r>
              <a:rPr lang="en-US" dirty="0"/>
              <a:t>Sponsors</a:t>
            </a:r>
          </a:p>
          <a:p>
            <a:pPr lvl="1"/>
            <a:r>
              <a:rPr lang="en-US" dirty="0"/>
              <a:t>Investigator</a:t>
            </a:r>
          </a:p>
          <a:p>
            <a:pPr lvl="1"/>
            <a:r>
              <a:rPr lang="en-US" dirty="0"/>
              <a:t>VA Facility Chief of Pharmacy Service</a:t>
            </a:r>
          </a:p>
        </p:txBody>
      </p:sp>
    </p:spTree>
    <p:extLst>
      <p:ext uri="{BB962C8B-B14F-4D97-AF65-F5344CB8AC3E}">
        <p14:creationId xmlns:p14="http://schemas.microsoft.com/office/powerpoint/2010/main" val="620387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C4CEFA5-2197-48BD-97B6-FC034FC2A6E1}"/>
              </a:ext>
            </a:extLst>
          </p:cNvPr>
          <p:cNvSpPr>
            <a:spLocks noGrp="1"/>
          </p:cNvSpPr>
          <p:nvPr>
            <p:ph type="title"/>
          </p:nvPr>
        </p:nvSpPr>
        <p:spPr/>
        <p:txBody>
          <a:bodyPr/>
          <a:lstStyle/>
          <a:p>
            <a:r>
              <a:rPr lang="en-US" sz="2800" dirty="0"/>
              <a:t>VHA Handbook 1108.04 Policies For Expanded Access Use of Investigational Drugs </a:t>
            </a:r>
          </a:p>
        </p:txBody>
      </p:sp>
      <p:sp>
        <p:nvSpPr>
          <p:cNvPr id="8" name="Content Placeholder 7">
            <a:extLst>
              <a:ext uri="{FF2B5EF4-FFF2-40B4-BE49-F238E27FC236}">
                <a16:creationId xmlns:a16="http://schemas.microsoft.com/office/drawing/2014/main" id="{72C58CA1-C54B-42C4-B421-BC8D6BCFAF86}"/>
              </a:ext>
            </a:extLst>
          </p:cNvPr>
          <p:cNvSpPr>
            <a:spLocks noGrp="1"/>
          </p:cNvSpPr>
          <p:nvPr>
            <p:ph idx="1"/>
          </p:nvPr>
        </p:nvSpPr>
        <p:spPr/>
        <p:txBody>
          <a:bodyPr/>
          <a:lstStyle/>
          <a:p>
            <a:r>
              <a:rPr lang="en-US" dirty="0"/>
              <a:t>Paragraph 13 contains the policies addressing “Expanded Access to Investigational Drugs”.</a:t>
            </a:r>
          </a:p>
          <a:p>
            <a:r>
              <a:rPr lang="en-US" dirty="0"/>
              <a:t>Reinforces the requirements to follow FDA’s regulations. </a:t>
            </a:r>
          </a:p>
          <a:p>
            <a:r>
              <a:rPr lang="en-US" dirty="0"/>
              <a:t>Does not contain policies for investigational drugs administered under the Right to Try Act.</a:t>
            </a:r>
          </a:p>
        </p:txBody>
      </p:sp>
    </p:spTree>
    <p:extLst>
      <p:ext uri="{BB962C8B-B14F-4D97-AF65-F5344CB8AC3E}">
        <p14:creationId xmlns:p14="http://schemas.microsoft.com/office/powerpoint/2010/main" val="2170177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63F466-6240-4A40-A8D0-37E515B1431E}"/>
              </a:ext>
            </a:extLst>
          </p:cNvPr>
          <p:cNvSpPr>
            <a:spLocks noGrp="1"/>
          </p:cNvSpPr>
          <p:nvPr>
            <p:ph type="title"/>
          </p:nvPr>
        </p:nvSpPr>
        <p:spPr/>
        <p:txBody>
          <a:bodyPr/>
          <a:lstStyle/>
          <a:p>
            <a:r>
              <a:rPr lang="en-US" dirty="0"/>
              <a:t>VHA Notice 20-23(1): Right to Try</a:t>
            </a:r>
          </a:p>
        </p:txBody>
      </p:sp>
      <p:sp>
        <p:nvSpPr>
          <p:cNvPr id="6" name="Content Placeholder 5">
            <a:extLst>
              <a:ext uri="{FF2B5EF4-FFF2-40B4-BE49-F238E27FC236}">
                <a16:creationId xmlns:a16="http://schemas.microsoft.com/office/drawing/2014/main" id="{5DD19B25-F7AF-409C-9A9A-4D424F51EB93}"/>
              </a:ext>
            </a:extLst>
          </p:cNvPr>
          <p:cNvSpPr>
            <a:spLocks noGrp="1"/>
          </p:cNvSpPr>
          <p:nvPr>
            <p:ph idx="1"/>
          </p:nvPr>
        </p:nvSpPr>
        <p:spPr/>
        <p:txBody>
          <a:bodyPr/>
          <a:lstStyle/>
          <a:p>
            <a:r>
              <a:rPr lang="en-US" dirty="0"/>
              <a:t>Issued on July 22, 2020 and amended on July 31, 2020.</a:t>
            </a:r>
          </a:p>
          <a:p>
            <a:r>
              <a:rPr lang="en-US" dirty="0"/>
              <a:t>Interim policy issued to provide policies and procedures while VA’s regulations and a new VHA Directive specific to Right to Try are being prepared.</a:t>
            </a:r>
          </a:p>
          <a:p>
            <a:r>
              <a:rPr lang="en-US" dirty="0"/>
              <a:t>VHA Handbook 1108.04 is also in the process of being revised. </a:t>
            </a:r>
          </a:p>
          <a:p>
            <a:endParaRPr lang="en-US" dirty="0"/>
          </a:p>
        </p:txBody>
      </p:sp>
    </p:spTree>
    <p:extLst>
      <p:ext uri="{BB962C8B-B14F-4D97-AF65-F5344CB8AC3E}">
        <p14:creationId xmlns:p14="http://schemas.microsoft.com/office/powerpoint/2010/main" val="2396194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63F466-6240-4A40-A8D0-37E515B1431E}"/>
              </a:ext>
            </a:extLst>
          </p:cNvPr>
          <p:cNvSpPr>
            <a:spLocks noGrp="1"/>
          </p:cNvSpPr>
          <p:nvPr>
            <p:ph type="title"/>
          </p:nvPr>
        </p:nvSpPr>
        <p:spPr/>
        <p:txBody>
          <a:bodyPr/>
          <a:lstStyle/>
          <a:p>
            <a:r>
              <a:rPr lang="en-US" sz="2600" dirty="0"/>
              <a:t>VHA Notice 20-23(1): Right to Try:  </a:t>
            </a:r>
            <a:br>
              <a:rPr lang="en-US" sz="2600" dirty="0"/>
            </a:br>
            <a:r>
              <a:rPr lang="en-US" sz="2600" dirty="0"/>
              <a:t>Key Unique Definitions Specific to the Notice and the Act:  Paragraph 2.a.:  Eligible Investigational Drug</a:t>
            </a:r>
          </a:p>
        </p:txBody>
      </p:sp>
      <p:sp>
        <p:nvSpPr>
          <p:cNvPr id="6" name="Content Placeholder 5">
            <a:extLst>
              <a:ext uri="{FF2B5EF4-FFF2-40B4-BE49-F238E27FC236}">
                <a16:creationId xmlns:a16="http://schemas.microsoft.com/office/drawing/2014/main" id="{5DD19B25-F7AF-409C-9A9A-4D424F51EB93}"/>
              </a:ext>
            </a:extLst>
          </p:cNvPr>
          <p:cNvSpPr>
            <a:spLocks noGrp="1"/>
          </p:cNvSpPr>
          <p:nvPr>
            <p:ph idx="1"/>
          </p:nvPr>
        </p:nvSpPr>
        <p:spPr>
          <a:xfrm>
            <a:off x="457200" y="1676400"/>
            <a:ext cx="8229600" cy="4190513"/>
          </a:xfrm>
        </p:spPr>
        <p:txBody>
          <a:bodyPr/>
          <a:lstStyle/>
          <a:p>
            <a:r>
              <a:rPr lang="en-US" sz="2200" u="sng" dirty="0"/>
              <a:t>Eligible Investigational Drug</a:t>
            </a:r>
            <a:r>
              <a:rPr lang="en-US" sz="2200" dirty="0"/>
              <a:t>. An eligible investigational  drug  has:</a:t>
            </a:r>
          </a:p>
          <a:p>
            <a:pPr lvl="1"/>
            <a:r>
              <a:rPr lang="en-US" sz="2200" dirty="0"/>
              <a:t>completed Food and Drug Administration (FDA) approved Phase 1 clinical trial, </a:t>
            </a:r>
          </a:p>
          <a:p>
            <a:pPr lvl="1"/>
            <a:r>
              <a:rPr lang="en-US" sz="2200" dirty="0"/>
              <a:t>has not been approved or licensed for use by the FDA, is in an active clinical trial under an application for approval or subject for an application  for approval that  has been filed with the FDA and </a:t>
            </a:r>
          </a:p>
          <a:p>
            <a:pPr lvl="1"/>
            <a:r>
              <a:rPr lang="en-US" sz="2200" dirty="0"/>
              <a:t>is under ongoing active development or production  that  has not  been  discontinued by the manufacturer or placed on a clinical hold. </a:t>
            </a:r>
          </a:p>
          <a:p>
            <a:pPr marL="457200" lvl="1" indent="0" algn="ctr">
              <a:buNone/>
            </a:pPr>
            <a:r>
              <a:rPr lang="en-US" sz="2200" b="1" dirty="0">
                <a:solidFill>
                  <a:srgbClr val="FF0000"/>
                </a:solidFill>
              </a:rPr>
              <a:t>NOTE:  This definition may only be used for purposes of this directive</a:t>
            </a:r>
            <a:r>
              <a:rPr lang="en-US" sz="2200" dirty="0"/>
              <a:t>.</a:t>
            </a:r>
          </a:p>
          <a:p>
            <a:pPr marL="457200" lvl="1" indent="0">
              <a:buNone/>
            </a:pPr>
            <a:endParaRPr lang="en-US" dirty="0"/>
          </a:p>
        </p:txBody>
      </p:sp>
    </p:spTree>
    <p:extLst>
      <p:ext uri="{BB962C8B-B14F-4D97-AF65-F5344CB8AC3E}">
        <p14:creationId xmlns:p14="http://schemas.microsoft.com/office/powerpoint/2010/main" val="670704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3E023-538A-43DE-AC41-2732B78E6868}"/>
              </a:ext>
            </a:extLst>
          </p:cNvPr>
          <p:cNvSpPr>
            <a:spLocks noGrp="1"/>
          </p:cNvSpPr>
          <p:nvPr>
            <p:ph type="title"/>
          </p:nvPr>
        </p:nvSpPr>
        <p:spPr/>
        <p:txBody>
          <a:bodyPr/>
          <a:lstStyle/>
          <a:p>
            <a:r>
              <a:rPr lang="en-US" sz="3000" dirty="0"/>
              <a:t>VHA Notice 20-23(1): Right to Try:  </a:t>
            </a:r>
            <a:br>
              <a:rPr lang="en-US" sz="3000" dirty="0"/>
            </a:br>
            <a:r>
              <a:rPr lang="en-US" sz="3000" dirty="0"/>
              <a:t>Key Unique Definitions</a:t>
            </a:r>
            <a:br>
              <a:rPr lang="en-US" sz="3000" dirty="0"/>
            </a:br>
            <a:r>
              <a:rPr lang="en-US" sz="3000" dirty="0"/>
              <a:t>Paragraph 2.b.: Eligible Patient</a:t>
            </a:r>
          </a:p>
        </p:txBody>
      </p:sp>
      <p:sp>
        <p:nvSpPr>
          <p:cNvPr id="3" name="Content Placeholder 2">
            <a:extLst>
              <a:ext uri="{FF2B5EF4-FFF2-40B4-BE49-F238E27FC236}">
                <a16:creationId xmlns:a16="http://schemas.microsoft.com/office/drawing/2014/main" id="{5C036307-5EF2-4B6E-9E96-CECA57F11AB0}"/>
              </a:ext>
            </a:extLst>
          </p:cNvPr>
          <p:cNvSpPr>
            <a:spLocks noGrp="1"/>
          </p:cNvSpPr>
          <p:nvPr>
            <p:ph idx="1"/>
          </p:nvPr>
        </p:nvSpPr>
        <p:spPr/>
        <p:txBody>
          <a:bodyPr/>
          <a:lstStyle/>
          <a:p>
            <a:r>
              <a:rPr lang="en-US" sz="2400" u="sng" dirty="0"/>
              <a:t>Eligible Patient</a:t>
            </a:r>
            <a:r>
              <a:rPr lang="en-US" sz="2400" dirty="0"/>
              <a:t>. An eligible patient is a patient</a:t>
            </a:r>
          </a:p>
          <a:p>
            <a:pPr lvl="1"/>
            <a:r>
              <a:rPr lang="en-US" dirty="0"/>
              <a:t>that is diagnosed with a life-threatening disease or condition, </a:t>
            </a:r>
          </a:p>
          <a:p>
            <a:pPr lvl="1"/>
            <a:r>
              <a:rPr lang="en-US" dirty="0"/>
              <a:t>has exhausted approved treatment options, </a:t>
            </a:r>
          </a:p>
          <a:p>
            <a:pPr lvl="1"/>
            <a:r>
              <a:rPr lang="en-US" dirty="0"/>
              <a:t>is unable to participate in a clinical trial involving the eligible investigational drug as certified by a physician and </a:t>
            </a:r>
          </a:p>
          <a:p>
            <a:pPr lvl="1"/>
            <a:r>
              <a:rPr lang="en-US" dirty="0"/>
              <a:t>provides written informed consent regarding the risks associated with taking the eligible investigational drug.</a:t>
            </a:r>
          </a:p>
        </p:txBody>
      </p:sp>
    </p:spTree>
    <p:extLst>
      <p:ext uri="{BB962C8B-B14F-4D97-AF65-F5344CB8AC3E}">
        <p14:creationId xmlns:p14="http://schemas.microsoft.com/office/powerpoint/2010/main" val="3045984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3E023-538A-43DE-AC41-2732B78E6868}"/>
              </a:ext>
            </a:extLst>
          </p:cNvPr>
          <p:cNvSpPr>
            <a:spLocks noGrp="1"/>
          </p:cNvSpPr>
          <p:nvPr>
            <p:ph type="title"/>
          </p:nvPr>
        </p:nvSpPr>
        <p:spPr/>
        <p:txBody>
          <a:bodyPr/>
          <a:lstStyle/>
          <a:p>
            <a:r>
              <a:rPr lang="en-US" sz="3000" dirty="0"/>
              <a:t>VHA Notice 20-23(1): Right to Try:  </a:t>
            </a:r>
            <a:br>
              <a:rPr lang="en-US" sz="3000" dirty="0"/>
            </a:br>
            <a:r>
              <a:rPr lang="en-US" sz="3000" dirty="0"/>
              <a:t>Key Unique Definitions: Paragraph 2.c. Life-Threatening Disease or Condition</a:t>
            </a:r>
          </a:p>
        </p:txBody>
      </p:sp>
      <p:sp>
        <p:nvSpPr>
          <p:cNvPr id="3" name="Content Placeholder 2">
            <a:extLst>
              <a:ext uri="{FF2B5EF4-FFF2-40B4-BE49-F238E27FC236}">
                <a16:creationId xmlns:a16="http://schemas.microsoft.com/office/drawing/2014/main" id="{5C036307-5EF2-4B6E-9E96-CECA57F11AB0}"/>
              </a:ext>
            </a:extLst>
          </p:cNvPr>
          <p:cNvSpPr>
            <a:spLocks noGrp="1"/>
          </p:cNvSpPr>
          <p:nvPr>
            <p:ph idx="1"/>
          </p:nvPr>
        </p:nvSpPr>
        <p:spPr/>
        <p:txBody>
          <a:bodyPr/>
          <a:lstStyle/>
          <a:p>
            <a:r>
              <a:rPr lang="en-US" sz="2400" u="sng" dirty="0"/>
              <a:t>Life-Threatening Disease or Condition.  </a:t>
            </a:r>
            <a:r>
              <a:rPr lang="en-US" sz="2400" dirty="0"/>
              <a:t>A life-threatening disease or condition is a disease or condition where the</a:t>
            </a:r>
          </a:p>
          <a:p>
            <a:pPr lvl="1"/>
            <a:r>
              <a:rPr lang="en-US" dirty="0"/>
              <a:t>likelihood of death is high unless the course of the disease is interrupted and</a:t>
            </a:r>
          </a:p>
          <a:p>
            <a:pPr lvl="1"/>
            <a:r>
              <a:rPr lang="en-US" dirty="0"/>
              <a:t>a disease or condition with potentially fatal outcomes, where the end point of clinical trial analysis is survival.</a:t>
            </a:r>
          </a:p>
        </p:txBody>
      </p:sp>
    </p:spTree>
    <p:extLst>
      <p:ext uri="{BB962C8B-B14F-4D97-AF65-F5344CB8AC3E}">
        <p14:creationId xmlns:p14="http://schemas.microsoft.com/office/powerpoint/2010/main" val="364601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CB62-B908-4ACB-9575-4C4FDA7F739E}"/>
              </a:ext>
            </a:extLst>
          </p:cNvPr>
          <p:cNvSpPr>
            <a:spLocks noGrp="1"/>
          </p:cNvSpPr>
          <p:nvPr>
            <p:ph type="title"/>
          </p:nvPr>
        </p:nvSpPr>
        <p:spPr/>
        <p:txBody>
          <a:bodyPr>
            <a:normAutofit/>
          </a:bodyPr>
          <a:lstStyle/>
          <a:p>
            <a:r>
              <a:rPr lang="en-US" dirty="0"/>
              <a:t>Pathways for Use of Drugs and Biologics</a:t>
            </a:r>
          </a:p>
        </p:txBody>
      </p:sp>
      <p:sp>
        <p:nvSpPr>
          <p:cNvPr id="4" name="Slide Number Placeholder 3">
            <a:extLst>
              <a:ext uri="{FF2B5EF4-FFF2-40B4-BE49-F238E27FC236}">
                <a16:creationId xmlns:a16="http://schemas.microsoft.com/office/drawing/2014/main" id="{5665FB27-EA69-4DC9-99A4-6F6DE180B249}"/>
              </a:ext>
            </a:extLst>
          </p:cNvPr>
          <p:cNvSpPr>
            <a:spLocks noGrp="1"/>
          </p:cNvSpPr>
          <p:nvPr>
            <p:ph type="sldNum" sz="quarter" idx="12"/>
          </p:nvPr>
        </p:nvSpPr>
        <p:spPr>
          <a:xfrm>
            <a:off x="6457950" y="5624513"/>
            <a:ext cx="2057400" cy="273844"/>
          </a:xfrm>
          <a:prstGeom prst="rect">
            <a:avLst/>
          </a:prstGeom>
        </p:spPr>
        <p:txBody>
          <a:bodyPr vert="horz" lIns="68580" tIns="34290" rIns="68580" bIns="34290" rtlCol="0" anchor="ct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50F0DAD-24A3-4C31-9792-00C8671374EF}" type="slidenum">
              <a:rPr lang="en-US" smtClean="0"/>
              <a:pPr/>
              <a:t>3</a:t>
            </a:fld>
            <a:endParaRPr lang="en-US" dirty="0"/>
          </a:p>
        </p:txBody>
      </p:sp>
      <p:sp>
        <p:nvSpPr>
          <p:cNvPr id="5" name="Rectangle 4">
            <a:extLst>
              <a:ext uri="{FF2B5EF4-FFF2-40B4-BE49-F238E27FC236}">
                <a16:creationId xmlns:a16="http://schemas.microsoft.com/office/drawing/2014/main" id="{DA3AFA47-EE99-4A71-97C0-5DD66175EE02}"/>
              </a:ext>
            </a:extLst>
          </p:cNvPr>
          <p:cNvSpPr/>
          <p:nvPr/>
        </p:nvSpPr>
        <p:spPr>
          <a:xfrm>
            <a:off x="263155" y="3228242"/>
            <a:ext cx="3899492" cy="108850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r>
              <a:rPr lang="en-US" sz="2100" dirty="0">
                <a:latin typeface="Arial" panose="020B0604020202020204" pitchFamily="34" charset="0"/>
                <a:cs typeface="Arial" panose="020B0604020202020204" pitchFamily="34" charset="0"/>
              </a:rPr>
              <a:t>Approved Drugs and Biologics</a:t>
            </a:r>
          </a:p>
        </p:txBody>
      </p:sp>
      <p:sp>
        <p:nvSpPr>
          <p:cNvPr id="10" name="Rectangle 9">
            <a:extLst>
              <a:ext uri="{FF2B5EF4-FFF2-40B4-BE49-F238E27FC236}">
                <a16:creationId xmlns:a16="http://schemas.microsoft.com/office/drawing/2014/main" id="{9CB948EF-A91D-4A96-95B7-F443133EBF1B}"/>
              </a:ext>
            </a:extLst>
          </p:cNvPr>
          <p:cNvSpPr/>
          <p:nvPr/>
        </p:nvSpPr>
        <p:spPr>
          <a:xfrm>
            <a:off x="4981353" y="3228242"/>
            <a:ext cx="3899492" cy="1088508"/>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Arial" panose="020B0604020202020204" pitchFamily="34" charset="0"/>
                <a:cs typeface="Arial" panose="020B0604020202020204" pitchFamily="34" charset="0"/>
              </a:rPr>
              <a:t>Investigational Drugs and Biologics </a:t>
            </a:r>
          </a:p>
          <a:p>
            <a:pPr algn="ctr"/>
            <a:r>
              <a:rPr lang="en-US" sz="2100" dirty="0">
                <a:latin typeface="Arial" panose="020B0604020202020204" pitchFamily="34" charset="0"/>
                <a:cs typeface="Arial" panose="020B0604020202020204" pitchFamily="34" charset="0"/>
              </a:rPr>
              <a:t>(Non-Approved</a:t>
            </a:r>
            <a:r>
              <a:rPr lang="en-US" dirty="0">
                <a:latin typeface="Arial" panose="020B0604020202020204" pitchFamily="34" charset="0"/>
                <a:cs typeface="Arial" panose="020B0604020202020204" pitchFamily="34" charset="0"/>
              </a:rPr>
              <a:t>) </a:t>
            </a:r>
          </a:p>
        </p:txBody>
      </p:sp>
      <p:sp>
        <p:nvSpPr>
          <p:cNvPr id="12" name="Rectangle 11">
            <a:extLst>
              <a:ext uri="{FF2B5EF4-FFF2-40B4-BE49-F238E27FC236}">
                <a16:creationId xmlns:a16="http://schemas.microsoft.com/office/drawing/2014/main" id="{E9B46E64-7E19-4ACD-B62A-59C8BB243983}"/>
              </a:ext>
            </a:extLst>
          </p:cNvPr>
          <p:cNvSpPr/>
          <p:nvPr/>
        </p:nvSpPr>
        <p:spPr>
          <a:xfrm>
            <a:off x="4225604" y="4655071"/>
            <a:ext cx="1732189" cy="127046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Commercial and </a:t>
            </a:r>
          </a:p>
          <a:p>
            <a:pPr algn="ctr"/>
            <a:r>
              <a:rPr lang="en-US" sz="1200" dirty="0">
                <a:latin typeface="Arial" panose="020B0604020202020204" pitchFamily="34" charset="0"/>
                <a:cs typeface="Arial" panose="020B0604020202020204" pitchFamily="34" charset="0"/>
              </a:rPr>
              <a:t>Non-Commercial Investigational New Drug Applications (INDs)</a:t>
            </a:r>
          </a:p>
        </p:txBody>
      </p:sp>
      <p:sp>
        <p:nvSpPr>
          <p:cNvPr id="14" name="Rectangle 13">
            <a:extLst>
              <a:ext uri="{FF2B5EF4-FFF2-40B4-BE49-F238E27FC236}">
                <a16:creationId xmlns:a16="http://schemas.microsoft.com/office/drawing/2014/main" id="{CA442B27-CEEA-4F0B-9262-4A899B47F982}"/>
              </a:ext>
            </a:extLst>
          </p:cNvPr>
          <p:cNvSpPr/>
          <p:nvPr/>
        </p:nvSpPr>
        <p:spPr>
          <a:xfrm>
            <a:off x="2646177" y="2030106"/>
            <a:ext cx="3899492" cy="73303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r>
              <a:rPr lang="en-US" sz="2100" dirty="0">
                <a:latin typeface="Arial" panose="020B0604020202020204" pitchFamily="34" charset="0"/>
                <a:cs typeface="Arial" panose="020B0604020202020204" pitchFamily="34" charset="0"/>
              </a:rPr>
              <a:t>U.S. Drugs and Biologics</a:t>
            </a:r>
          </a:p>
        </p:txBody>
      </p:sp>
      <p:cxnSp>
        <p:nvCxnSpPr>
          <p:cNvPr id="16" name="Straight Connector 15">
            <a:extLst>
              <a:ext uri="{FF2B5EF4-FFF2-40B4-BE49-F238E27FC236}">
                <a16:creationId xmlns:a16="http://schemas.microsoft.com/office/drawing/2014/main" id="{F1DE85E2-7EDC-49EE-B828-18925C99C3A4}"/>
              </a:ext>
            </a:extLst>
          </p:cNvPr>
          <p:cNvCxnSpPr>
            <a:cxnSpLocks/>
          </p:cNvCxnSpPr>
          <p:nvPr/>
        </p:nvCxnSpPr>
        <p:spPr>
          <a:xfrm flipH="1">
            <a:off x="4570018" y="2763136"/>
            <a:ext cx="1983" cy="119517"/>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EEF88BA-A9FE-4EC5-A54D-71CBE97AF1A3}"/>
              </a:ext>
            </a:extLst>
          </p:cNvPr>
          <p:cNvCxnSpPr>
            <a:cxnSpLocks/>
          </p:cNvCxnSpPr>
          <p:nvPr/>
        </p:nvCxnSpPr>
        <p:spPr>
          <a:xfrm>
            <a:off x="994145" y="4316750"/>
            <a:ext cx="0" cy="353546"/>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3159BA7-5738-41B7-A18C-D39DE6F494BD}"/>
              </a:ext>
            </a:extLst>
          </p:cNvPr>
          <p:cNvCxnSpPr>
            <a:cxnSpLocks/>
          </p:cNvCxnSpPr>
          <p:nvPr/>
        </p:nvCxnSpPr>
        <p:spPr>
          <a:xfrm>
            <a:off x="5035106" y="4328707"/>
            <a:ext cx="0" cy="353546"/>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BB34601-EB6D-4E61-BE0E-FA432CE8F51A}"/>
              </a:ext>
            </a:extLst>
          </p:cNvPr>
          <p:cNvCxnSpPr>
            <a:cxnSpLocks/>
          </p:cNvCxnSpPr>
          <p:nvPr/>
        </p:nvCxnSpPr>
        <p:spPr>
          <a:xfrm>
            <a:off x="6595466" y="4328707"/>
            <a:ext cx="0" cy="353546"/>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EE6656F-9E5B-4E5F-9218-45B13EE29797}"/>
              </a:ext>
            </a:extLst>
          </p:cNvPr>
          <p:cNvSpPr/>
          <p:nvPr/>
        </p:nvSpPr>
        <p:spPr>
          <a:xfrm>
            <a:off x="5957792" y="4649226"/>
            <a:ext cx="1396607" cy="126319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Expanded Access</a:t>
            </a:r>
          </a:p>
          <a:p>
            <a:pPr algn="ctr"/>
            <a:r>
              <a:rPr lang="en-US" dirty="0">
                <a:latin typeface="Arial" panose="020B0604020202020204" pitchFamily="34" charset="0"/>
                <a:cs typeface="Arial" panose="020B0604020202020204" pitchFamily="34" charset="0"/>
              </a:rPr>
              <a:t>INDs </a:t>
            </a:r>
          </a:p>
        </p:txBody>
      </p:sp>
      <p:sp>
        <p:nvSpPr>
          <p:cNvPr id="27" name="Rectangle 26">
            <a:extLst>
              <a:ext uri="{FF2B5EF4-FFF2-40B4-BE49-F238E27FC236}">
                <a16:creationId xmlns:a16="http://schemas.microsoft.com/office/drawing/2014/main" id="{09BDE193-1825-4855-85E4-1E02B14F0C10}"/>
              </a:ext>
            </a:extLst>
          </p:cNvPr>
          <p:cNvSpPr/>
          <p:nvPr/>
        </p:nvSpPr>
        <p:spPr>
          <a:xfrm>
            <a:off x="7354410" y="4642194"/>
            <a:ext cx="1027589" cy="127601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rial" panose="020B0604020202020204" pitchFamily="34" charset="0"/>
                <a:cs typeface="Arial" panose="020B0604020202020204" pitchFamily="34" charset="0"/>
              </a:rPr>
              <a:t>Emergency Use Authorization</a:t>
            </a:r>
          </a:p>
        </p:txBody>
      </p:sp>
      <p:sp>
        <p:nvSpPr>
          <p:cNvPr id="28" name="Rectangle 27">
            <a:extLst>
              <a:ext uri="{FF2B5EF4-FFF2-40B4-BE49-F238E27FC236}">
                <a16:creationId xmlns:a16="http://schemas.microsoft.com/office/drawing/2014/main" id="{3BAB1EA9-D19E-45C2-8C40-93A6D18AD5D4}"/>
              </a:ext>
            </a:extLst>
          </p:cNvPr>
          <p:cNvSpPr/>
          <p:nvPr/>
        </p:nvSpPr>
        <p:spPr>
          <a:xfrm>
            <a:off x="2664168" y="4670293"/>
            <a:ext cx="1259929" cy="12280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Off Label Use of Approved Drug</a:t>
            </a:r>
          </a:p>
        </p:txBody>
      </p:sp>
      <p:sp>
        <p:nvSpPr>
          <p:cNvPr id="29" name="Rectangle 28">
            <a:extLst>
              <a:ext uri="{FF2B5EF4-FFF2-40B4-BE49-F238E27FC236}">
                <a16:creationId xmlns:a16="http://schemas.microsoft.com/office/drawing/2014/main" id="{162C07BF-D08A-4156-ADBE-E76D3CEC965F}"/>
              </a:ext>
            </a:extLst>
          </p:cNvPr>
          <p:cNvSpPr/>
          <p:nvPr/>
        </p:nvSpPr>
        <p:spPr>
          <a:xfrm>
            <a:off x="362235" y="4670293"/>
            <a:ext cx="1259929" cy="122806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Arial" panose="020B0604020202020204" pitchFamily="34" charset="0"/>
                <a:cs typeface="Arial" panose="020B0604020202020204" pitchFamily="34" charset="0"/>
              </a:rPr>
              <a:t>Use According to FDA Marketed Label</a:t>
            </a:r>
          </a:p>
        </p:txBody>
      </p:sp>
      <p:cxnSp>
        <p:nvCxnSpPr>
          <p:cNvPr id="30" name="Straight Arrow Connector 29">
            <a:extLst>
              <a:ext uri="{FF2B5EF4-FFF2-40B4-BE49-F238E27FC236}">
                <a16:creationId xmlns:a16="http://schemas.microsoft.com/office/drawing/2014/main" id="{DC0758F4-659A-449B-AA4F-9A75125A82BF}"/>
              </a:ext>
            </a:extLst>
          </p:cNvPr>
          <p:cNvCxnSpPr>
            <a:cxnSpLocks/>
          </p:cNvCxnSpPr>
          <p:nvPr/>
        </p:nvCxnSpPr>
        <p:spPr>
          <a:xfrm>
            <a:off x="3309384" y="4316748"/>
            <a:ext cx="0" cy="353546"/>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3F79CC4-15D9-43F1-818D-3636C332EE7B}"/>
              </a:ext>
            </a:extLst>
          </p:cNvPr>
          <p:cNvCxnSpPr>
            <a:cxnSpLocks/>
          </p:cNvCxnSpPr>
          <p:nvPr/>
        </p:nvCxnSpPr>
        <p:spPr>
          <a:xfrm>
            <a:off x="7696200" y="4328707"/>
            <a:ext cx="0" cy="353546"/>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4F5F314-35A7-4897-9025-C037101A63DE}"/>
              </a:ext>
            </a:extLst>
          </p:cNvPr>
          <p:cNvCxnSpPr>
            <a:cxnSpLocks/>
          </p:cNvCxnSpPr>
          <p:nvPr/>
        </p:nvCxnSpPr>
        <p:spPr>
          <a:xfrm>
            <a:off x="1921835" y="2919207"/>
            <a:ext cx="5251131" cy="3448"/>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DCD19B0-1BB5-48CF-BD47-214BBE41C0F4}"/>
              </a:ext>
            </a:extLst>
          </p:cNvPr>
          <p:cNvCxnSpPr>
            <a:cxnSpLocks/>
          </p:cNvCxnSpPr>
          <p:nvPr/>
        </p:nvCxnSpPr>
        <p:spPr>
          <a:xfrm>
            <a:off x="1948417" y="2882653"/>
            <a:ext cx="0" cy="353546"/>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A346808-AA5D-4703-B9F3-31DA7CBF52FD}"/>
              </a:ext>
            </a:extLst>
          </p:cNvPr>
          <p:cNvCxnSpPr>
            <a:cxnSpLocks/>
          </p:cNvCxnSpPr>
          <p:nvPr/>
        </p:nvCxnSpPr>
        <p:spPr>
          <a:xfrm>
            <a:off x="7172968" y="2882653"/>
            <a:ext cx="0" cy="353546"/>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7CEBAF1-5381-4692-9085-C994CB936ED5}"/>
              </a:ext>
            </a:extLst>
          </p:cNvPr>
          <p:cNvSpPr/>
          <p:nvPr/>
        </p:nvSpPr>
        <p:spPr>
          <a:xfrm>
            <a:off x="8277083" y="4642194"/>
            <a:ext cx="738423" cy="127601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Right to Try Act</a:t>
            </a:r>
          </a:p>
        </p:txBody>
      </p:sp>
    </p:spTree>
    <p:extLst>
      <p:ext uri="{BB962C8B-B14F-4D97-AF65-F5344CB8AC3E}">
        <p14:creationId xmlns:p14="http://schemas.microsoft.com/office/powerpoint/2010/main" val="1806869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84EE-A3B1-4CC9-8B67-882BF8D2E24C}"/>
              </a:ext>
            </a:extLst>
          </p:cNvPr>
          <p:cNvSpPr>
            <a:spLocks noGrp="1"/>
          </p:cNvSpPr>
          <p:nvPr>
            <p:ph type="title"/>
          </p:nvPr>
        </p:nvSpPr>
        <p:spPr/>
        <p:txBody>
          <a:bodyPr/>
          <a:lstStyle/>
          <a:p>
            <a:r>
              <a:rPr lang="en-US" dirty="0"/>
              <a:t>VHA Notice 20-23(1): Right to Try:  </a:t>
            </a:r>
            <a:br>
              <a:rPr lang="en-US" dirty="0"/>
            </a:br>
            <a:r>
              <a:rPr lang="en-US" dirty="0"/>
              <a:t>Required Steps</a:t>
            </a:r>
          </a:p>
        </p:txBody>
      </p:sp>
      <p:pic>
        <p:nvPicPr>
          <p:cNvPr id="5" name="Content Placeholder 4" descr="A close up of a device&#10;&#10;Description automatically generated">
            <a:extLst>
              <a:ext uri="{FF2B5EF4-FFF2-40B4-BE49-F238E27FC236}">
                <a16:creationId xmlns:a16="http://schemas.microsoft.com/office/drawing/2014/main" id="{E2BBEA29-5E1A-4E8B-AC83-38ACF175B1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2209800"/>
            <a:ext cx="8686800" cy="4681729"/>
          </a:xfrm>
        </p:spPr>
      </p:pic>
      <p:sp>
        <p:nvSpPr>
          <p:cNvPr id="6" name="Rectangle 5">
            <a:extLst>
              <a:ext uri="{FF2B5EF4-FFF2-40B4-BE49-F238E27FC236}">
                <a16:creationId xmlns:a16="http://schemas.microsoft.com/office/drawing/2014/main" id="{6237CB73-3A2B-41DC-A61A-E39831B0BCA4}"/>
              </a:ext>
            </a:extLst>
          </p:cNvPr>
          <p:cNvSpPr/>
          <p:nvPr/>
        </p:nvSpPr>
        <p:spPr>
          <a:xfrm>
            <a:off x="1066800" y="4550664"/>
            <a:ext cx="914400" cy="762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2060"/>
                </a:solidFill>
              </a:rPr>
              <a:t>Agreement</a:t>
            </a:r>
          </a:p>
        </p:txBody>
      </p:sp>
      <p:sp>
        <p:nvSpPr>
          <p:cNvPr id="7" name="Rectangle 6">
            <a:extLst>
              <a:ext uri="{FF2B5EF4-FFF2-40B4-BE49-F238E27FC236}">
                <a16:creationId xmlns:a16="http://schemas.microsoft.com/office/drawing/2014/main" id="{B834C398-89F9-4D86-A514-477F28CAD05E}"/>
              </a:ext>
            </a:extLst>
          </p:cNvPr>
          <p:cNvSpPr/>
          <p:nvPr/>
        </p:nvSpPr>
        <p:spPr>
          <a:xfrm>
            <a:off x="2209800" y="4550664"/>
            <a:ext cx="914400" cy="762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rPr>
              <a:t>Local COS Approval</a:t>
            </a:r>
          </a:p>
        </p:txBody>
      </p:sp>
      <p:sp>
        <p:nvSpPr>
          <p:cNvPr id="8" name="Rectangle 7">
            <a:extLst>
              <a:ext uri="{FF2B5EF4-FFF2-40B4-BE49-F238E27FC236}">
                <a16:creationId xmlns:a16="http://schemas.microsoft.com/office/drawing/2014/main" id="{A5B6F565-BEAC-4CFA-857E-FEC0DCF3C8BE}"/>
              </a:ext>
            </a:extLst>
          </p:cNvPr>
          <p:cNvSpPr/>
          <p:nvPr/>
        </p:nvSpPr>
        <p:spPr>
          <a:xfrm>
            <a:off x="3352800" y="4576064"/>
            <a:ext cx="914400" cy="762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rgbClr val="000000"/>
                </a:solidFill>
              </a:rPr>
              <a:t>Information to </a:t>
            </a:r>
          </a:p>
          <a:p>
            <a:pPr algn="ctr"/>
            <a:r>
              <a:rPr lang="en-US" sz="1100" dirty="0">
                <a:solidFill>
                  <a:srgbClr val="000000"/>
                </a:solidFill>
              </a:rPr>
              <a:t>Pharmacy</a:t>
            </a:r>
          </a:p>
        </p:txBody>
      </p:sp>
      <p:sp>
        <p:nvSpPr>
          <p:cNvPr id="9" name="Rectangle 8">
            <a:extLst>
              <a:ext uri="{FF2B5EF4-FFF2-40B4-BE49-F238E27FC236}">
                <a16:creationId xmlns:a16="http://schemas.microsoft.com/office/drawing/2014/main" id="{A3902C89-1098-4BBB-9134-6E4C3CDDAE65}"/>
              </a:ext>
            </a:extLst>
          </p:cNvPr>
          <p:cNvSpPr/>
          <p:nvPr/>
        </p:nvSpPr>
        <p:spPr>
          <a:xfrm>
            <a:off x="4556760" y="4596384"/>
            <a:ext cx="914400" cy="762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Written Consent</a:t>
            </a:r>
          </a:p>
        </p:txBody>
      </p:sp>
      <p:sp>
        <p:nvSpPr>
          <p:cNvPr id="10" name="Rectangle 9">
            <a:extLst>
              <a:ext uri="{FF2B5EF4-FFF2-40B4-BE49-F238E27FC236}">
                <a16:creationId xmlns:a16="http://schemas.microsoft.com/office/drawing/2014/main" id="{C9C2782F-3534-4784-84C4-06ACEDD67538}"/>
              </a:ext>
            </a:extLst>
          </p:cNvPr>
          <p:cNvSpPr/>
          <p:nvPr/>
        </p:nvSpPr>
        <p:spPr>
          <a:xfrm>
            <a:off x="5676900" y="4596384"/>
            <a:ext cx="914400" cy="762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rPr>
              <a:t>Ethics Consult if Needed</a:t>
            </a:r>
          </a:p>
        </p:txBody>
      </p:sp>
      <p:sp>
        <p:nvSpPr>
          <p:cNvPr id="11" name="Rectangle 10">
            <a:extLst>
              <a:ext uri="{FF2B5EF4-FFF2-40B4-BE49-F238E27FC236}">
                <a16:creationId xmlns:a16="http://schemas.microsoft.com/office/drawing/2014/main" id="{2F021D3A-9C50-49C7-8F93-E2FE8C86B69A}"/>
              </a:ext>
            </a:extLst>
          </p:cNvPr>
          <p:cNvSpPr/>
          <p:nvPr/>
        </p:nvSpPr>
        <p:spPr>
          <a:xfrm>
            <a:off x="6797040" y="4596384"/>
            <a:ext cx="914400" cy="762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rgbClr val="000000"/>
                </a:solidFill>
              </a:rPr>
              <a:t>Pharmacy Notified when Administered</a:t>
            </a:r>
          </a:p>
        </p:txBody>
      </p:sp>
    </p:spTree>
    <p:extLst>
      <p:ext uri="{BB962C8B-B14F-4D97-AF65-F5344CB8AC3E}">
        <p14:creationId xmlns:p14="http://schemas.microsoft.com/office/powerpoint/2010/main" val="1550779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3E023-538A-43DE-AC41-2732B78E6868}"/>
              </a:ext>
            </a:extLst>
          </p:cNvPr>
          <p:cNvSpPr>
            <a:spLocks noGrp="1"/>
          </p:cNvSpPr>
          <p:nvPr>
            <p:ph type="title"/>
          </p:nvPr>
        </p:nvSpPr>
        <p:spPr>
          <a:xfrm>
            <a:off x="685800" y="304800"/>
            <a:ext cx="8229600" cy="1290637"/>
          </a:xfrm>
        </p:spPr>
        <p:txBody>
          <a:bodyPr/>
          <a:lstStyle/>
          <a:p>
            <a:r>
              <a:rPr lang="en-US" dirty="0"/>
              <a:t>VHA Notice 20-23(1): Right to Try:  </a:t>
            </a:r>
            <a:br>
              <a:rPr lang="en-US" dirty="0"/>
            </a:br>
            <a:r>
              <a:rPr lang="en-US" dirty="0"/>
              <a:t>Required Step #1: Written Agreement</a:t>
            </a:r>
          </a:p>
        </p:txBody>
      </p:sp>
      <p:sp>
        <p:nvSpPr>
          <p:cNvPr id="3" name="Content Placeholder 2">
            <a:extLst>
              <a:ext uri="{FF2B5EF4-FFF2-40B4-BE49-F238E27FC236}">
                <a16:creationId xmlns:a16="http://schemas.microsoft.com/office/drawing/2014/main" id="{5C036307-5EF2-4B6E-9E96-CECA57F11AB0}"/>
              </a:ext>
            </a:extLst>
          </p:cNvPr>
          <p:cNvSpPr>
            <a:spLocks noGrp="1"/>
          </p:cNvSpPr>
          <p:nvPr>
            <p:ph idx="1"/>
          </p:nvPr>
        </p:nvSpPr>
        <p:spPr/>
        <p:txBody>
          <a:bodyPr/>
          <a:lstStyle/>
          <a:p>
            <a:pPr marL="457200" indent="-457200">
              <a:buAutoNum type="arabicPeriod"/>
            </a:pPr>
            <a:r>
              <a:rPr lang="en-US" sz="2200" u="sng" dirty="0"/>
              <a:t>Written Agreement</a:t>
            </a:r>
            <a:endParaRPr lang="en-US" sz="2200" dirty="0"/>
          </a:p>
          <a:p>
            <a:pPr lvl="1" indent="-342900"/>
            <a:r>
              <a:rPr lang="en-US" sz="2200" dirty="0"/>
              <a:t>Before administration of an eligible investigational drug to a patient, the VA medical facility Director will execute a written agreement between the VA medical facility and a sponsor supplying an eligible drug. </a:t>
            </a:r>
          </a:p>
          <a:p>
            <a:pPr lvl="1" indent="-342900"/>
            <a:r>
              <a:rPr lang="en-US" sz="2200" dirty="0"/>
              <a:t>The VA medical facility Pharmacy Services will maintain the agreement as part of the VA medical facility’s records.</a:t>
            </a:r>
          </a:p>
          <a:p>
            <a:pPr lvl="1" indent="-342900"/>
            <a:r>
              <a:rPr lang="en-US" sz="2200" dirty="0"/>
              <a:t>Please note that these are not “standardized agreements”.  The sponsor will supply the agreement.</a:t>
            </a:r>
          </a:p>
          <a:p>
            <a:pPr lvl="1" indent="-342900"/>
            <a:r>
              <a:rPr lang="en-US" sz="2200" dirty="0"/>
              <a:t>These agreements will be reviewed by your VA legal counsel. </a:t>
            </a:r>
          </a:p>
          <a:p>
            <a:pPr marL="400050" lvl="1" indent="0">
              <a:buNone/>
            </a:pPr>
            <a:r>
              <a:rPr lang="en-US" sz="1600" dirty="0"/>
              <a:t>Reference:  Paragraph 3.a.</a:t>
            </a:r>
          </a:p>
        </p:txBody>
      </p:sp>
    </p:spTree>
    <p:extLst>
      <p:ext uri="{BB962C8B-B14F-4D97-AF65-F5344CB8AC3E}">
        <p14:creationId xmlns:p14="http://schemas.microsoft.com/office/powerpoint/2010/main" val="4266270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3E023-538A-43DE-AC41-2732B78E6868}"/>
              </a:ext>
            </a:extLst>
          </p:cNvPr>
          <p:cNvSpPr>
            <a:spLocks noGrp="1"/>
          </p:cNvSpPr>
          <p:nvPr>
            <p:ph type="title"/>
          </p:nvPr>
        </p:nvSpPr>
        <p:spPr/>
        <p:txBody>
          <a:bodyPr/>
          <a:lstStyle/>
          <a:p>
            <a:r>
              <a:rPr lang="en-US" sz="2800" dirty="0"/>
              <a:t>VHA Notice 20-23(1): Right to Try:  </a:t>
            </a:r>
            <a:br>
              <a:rPr lang="en-US" sz="2800" dirty="0"/>
            </a:br>
            <a:r>
              <a:rPr lang="en-US" sz="2800" dirty="0"/>
              <a:t>Required Step #2: </a:t>
            </a:r>
            <a:br>
              <a:rPr lang="en-US" sz="2800" dirty="0"/>
            </a:br>
            <a:r>
              <a:rPr lang="en-US" sz="2800" dirty="0"/>
              <a:t>VA Facility Chief of Staff Approval</a:t>
            </a:r>
          </a:p>
        </p:txBody>
      </p:sp>
      <p:sp>
        <p:nvSpPr>
          <p:cNvPr id="3" name="Content Placeholder 2">
            <a:extLst>
              <a:ext uri="{FF2B5EF4-FFF2-40B4-BE49-F238E27FC236}">
                <a16:creationId xmlns:a16="http://schemas.microsoft.com/office/drawing/2014/main" id="{5C036307-5EF2-4B6E-9E96-CECA57F11AB0}"/>
              </a:ext>
            </a:extLst>
          </p:cNvPr>
          <p:cNvSpPr>
            <a:spLocks noGrp="1"/>
          </p:cNvSpPr>
          <p:nvPr>
            <p:ph idx="1"/>
          </p:nvPr>
        </p:nvSpPr>
        <p:spPr/>
        <p:txBody>
          <a:bodyPr/>
          <a:lstStyle/>
          <a:p>
            <a:pPr marL="0" indent="0">
              <a:buNone/>
            </a:pPr>
            <a:r>
              <a:rPr lang="en-US" sz="2000" dirty="0"/>
              <a:t>2.	</a:t>
            </a:r>
            <a:r>
              <a:rPr lang="en-US" sz="2400" u="sng" dirty="0"/>
              <a:t>VA Medical Facility Chief of Staff Approval</a:t>
            </a:r>
            <a:r>
              <a:rPr lang="en-US" sz="2400" dirty="0"/>
              <a:t>: </a:t>
            </a:r>
          </a:p>
          <a:p>
            <a:pPr lvl="1"/>
            <a:r>
              <a:rPr lang="en-US" dirty="0"/>
              <a:t>The VA medical facility Chief of Staff must approve any health care provider before they can order an eligible investigational drug.</a:t>
            </a:r>
          </a:p>
          <a:p>
            <a:pPr lvl="1"/>
            <a:endParaRPr lang="en-US" sz="2000" dirty="0"/>
          </a:p>
          <a:p>
            <a:pPr lvl="1"/>
            <a:endParaRPr lang="en-US" sz="1800" dirty="0"/>
          </a:p>
          <a:p>
            <a:pPr lvl="1" indent="-342900"/>
            <a:endParaRPr lang="en-US" sz="2400" dirty="0"/>
          </a:p>
        </p:txBody>
      </p:sp>
      <p:sp>
        <p:nvSpPr>
          <p:cNvPr id="4" name="Rectangle 3">
            <a:extLst>
              <a:ext uri="{FF2B5EF4-FFF2-40B4-BE49-F238E27FC236}">
                <a16:creationId xmlns:a16="http://schemas.microsoft.com/office/drawing/2014/main" id="{C735EDFE-7681-454B-9A19-C0A14B870088}"/>
              </a:ext>
            </a:extLst>
          </p:cNvPr>
          <p:cNvSpPr/>
          <p:nvPr/>
        </p:nvSpPr>
        <p:spPr>
          <a:xfrm>
            <a:off x="533400" y="6214030"/>
            <a:ext cx="2608984" cy="338554"/>
          </a:xfrm>
          <a:prstGeom prst="rect">
            <a:avLst/>
          </a:prstGeom>
        </p:spPr>
        <p:txBody>
          <a:bodyPr wrap="none">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Reference:  Paragraph 3.b.</a:t>
            </a:r>
          </a:p>
        </p:txBody>
      </p:sp>
    </p:spTree>
    <p:extLst>
      <p:ext uri="{BB962C8B-B14F-4D97-AF65-F5344CB8AC3E}">
        <p14:creationId xmlns:p14="http://schemas.microsoft.com/office/powerpoint/2010/main" val="8567285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3E023-538A-43DE-AC41-2732B78E6868}"/>
              </a:ext>
            </a:extLst>
          </p:cNvPr>
          <p:cNvSpPr>
            <a:spLocks noGrp="1"/>
          </p:cNvSpPr>
          <p:nvPr>
            <p:ph type="title"/>
          </p:nvPr>
        </p:nvSpPr>
        <p:spPr/>
        <p:txBody>
          <a:bodyPr/>
          <a:lstStyle/>
          <a:p>
            <a:r>
              <a:rPr lang="en-US" sz="2800" dirty="0"/>
              <a:t>VHA Notice 20-23(1): Right to Try:  </a:t>
            </a:r>
            <a:br>
              <a:rPr lang="en-US" sz="2800" dirty="0"/>
            </a:br>
            <a:r>
              <a:rPr lang="en-US" sz="2800" dirty="0"/>
              <a:t>Required Step #3: </a:t>
            </a:r>
            <a:br>
              <a:rPr lang="en-US" sz="2800" dirty="0"/>
            </a:br>
            <a:r>
              <a:rPr lang="en-US" sz="2800" dirty="0"/>
              <a:t>Required Information to the Pharmacy Service</a:t>
            </a:r>
          </a:p>
        </p:txBody>
      </p:sp>
      <p:sp>
        <p:nvSpPr>
          <p:cNvPr id="3" name="Content Placeholder 2">
            <a:extLst>
              <a:ext uri="{FF2B5EF4-FFF2-40B4-BE49-F238E27FC236}">
                <a16:creationId xmlns:a16="http://schemas.microsoft.com/office/drawing/2014/main" id="{5C036307-5EF2-4B6E-9E96-CECA57F11AB0}"/>
              </a:ext>
            </a:extLst>
          </p:cNvPr>
          <p:cNvSpPr>
            <a:spLocks noGrp="1"/>
          </p:cNvSpPr>
          <p:nvPr>
            <p:ph idx="1"/>
          </p:nvPr>
        </p:nvSpPr>
        <p:spPr>
          <a:xfrm>
            <a:off x="381000" y="1595755"/>
            <a:ext cx="8229600" cy="4190513"/>
          </a:xfrm>
        </p:spPr>
        <p:txBody>
          <a:bodyPr/>
          <a:lstStyle/>
          <a:p>
            <a:pPr marL="0" indent="0">
              <a:buNone/>
            </a:pPr>
            <a:r>
              <a:rPr lang="en-US" sz="1800" dirty="0"/>
              <a:t>3.	</a:t>
            </a:r>
            <a:r>
              <a:rPr lang="en-US" sz="1800" u="sng" dirty="0"/>
              <a:t>Prescribing Health Care Provider’s Responsibility to Provide Information to the VA Facility Pharmacy Service</a:t>
            </a:r>
            <a:r>
              <a:rPr lang="en-US" sz="1800" dirty="0"/>
              <a:t>: </a:t>
            </a:r>
          </a:p>
          <a:p>
            <a:pPr lvl="1"/>
            <a:r>
              <a:rPr lang="en-US" sz="1800" dirty="0"/>
              <a:t>The prescribing health care provider must provide the  VA  medical facility Pharmacy Service information about the eligible investigational drug, including</a:t>
            </a:r>
          </a:p>
          <a:p>
            <a:pPr lvl="2"/>
            <a:r>
              <a:rPr lang="en-US" sz="1800" dirty="0"/>
              <a:t>allergies, </a:t>
            </a:r>
          </a:p>
          <a:p>
            <a:pPr lvl="2"/>
            <a:r>
              <a:rPr lang="en-US" sz="1800" dirty="0"/>
              <a:t>toxicities or </a:t>
            </a:r>
          </a:p>
          <a:p>
            <a:pPr lvl="2"/>
            <a:r>
              <a:rPr lang="en-US" sz="1800" dirty="0"/>
              <a:t>adverse drug reactions related to the investigational drug or the potential for interaction with other drugs, foods or dietary supplements, including a prescription for the eligible investigational drug. </a:t>
            </a:r>
          </a:p>
          <a:p>
            <a:pPr marL="233363" lvl="2" indent="0" algn="ctr">
              <a:buNone/>
            </a:pPr>
            <a:r>
              <a:rPr lang="en-US" sz="1800" dirty="0">
                <a:solidFill>
                  <a:srgbClr val="FF0000"/>
                </a:solidFill>
              </a:rPr>
              <a:t>NOTE: The prescribing physician must be in good standing with their licensing organization or board and will not be compensated directly by the manufacturer.</a:t>
            </a:r>
            <a:endParaRPr lang="en-US" sz="1600" dirty="0"/>
          </a:p>
          <a:p>
            <a:pPr marL="457200" lvl="1" indent="0">
              <a:buNone/>
            </a:pPr>
            <a:r>
              <a:rPr lang="en-US" sz="1600" dirty="0"/>
              <a:t>Reference:  Paragraph 3.c.</a:t>
            </a:r>
          </a:p>
          <a:p>
            <a:pPr lvl="1" indent="-342900"/>
            <a:endParaRPr lang="en-US" sz="2400" dirty="0"/>
          </a:p>
        </p:txBody>
      </p:sp>
    </p:spTree>
    <p:extLst>
      <p:ext uri="{BB962C8B-B14F-4D97-AF65-F5344CB8AC3E}">
        <p14:creationId xmlns:p14="http://schemas.microsoft.com/office/powerpoint/2010/main" val="1806478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3E023-538A-43DE-AC41-2732B78E6868}"/>
              </a:ext>
            </a:extLst>
          </p:cNvPr>
          <p:cNvSpPr>
            <a:spLocks noGrp="1"/>
          </p:cNvSpPr>
          <p:nvPr>
            <p:ph type="title"/>
          </p:nvPr>
        </p:nvSpPr>
        <p:spPr/>
        <p:txBody>
          <a:bodyPr/>
          <a:lstStyle/>
          <a:p>
            <a:br>
              <a:rPr lang="en-US" sz="3200" dirty="0"/>
            </a:br>
            <a:r>
              <a:rPr lang="en-US" sz="3200" dirty="0"/>
              <a:t>VHA Notice 20-23(1): Right to Try:  </a:t>
            </a:r>
            <a:br>
              <a:rPr lang="en-US" sz="3200" dirty="0"/>
            </a:br>
            <a:r>
              <a:rPr lang="en-US" sz="3200" dirty="0"/>
              <a:t>Required Step #4: Consent</a:t>
            </a:r>
            <a:endParaRPr lang="en-US" sz="2800" dirty="0"/>
          </a:p>
        </p:txBody>
      </p:sp>
      <p:sp>
        <p:nvSpPr>
          <p:cNvPr id="3" name="Content Placeholder 2">
            <a:extLst>
              <a:ext uri="{FF2B5EF4-FFF2-40B4-BE49-F238E27FC236}">
                <a16:creationId xmlns:a16="http://schemas.microsoft.com/office/drawing/2014/main" id="{5C036307-5EF2-4B6E-9E96-CECA57F11AB0}"/>
              </a:ext>
            </a:extLst>
          </p:cNvPr>
          <p:cNvSpPr>
            <a:spLocks noGrp="1"/>
          </p:cNvSpPr>
          <p:nvPr>
            <p:ph idx="1"/>
          </p:nvPr>
        </p:nvSpPr>
        <p:spPr>
          <a:xfrm>
            <a:off x="381000" y="1595755"/>
            <a:ext cx="8229600" cy="4190513"/>
          </a:xfrm>
        </p:spPr>
        <p:txBody>
          <a:bodyPr/>
          <a:lstStyle/>
          <a:p>
            <a:pPr marL="0" indent="0">
              <a:buNone/>
            </a:pPr>
            <a:r>
              <a:rPr lang="en-US" sz="2000" dirty="0"/>
              <a:t>4.	</a:t>
            </a:r>
            <a:r>
              <a:rPr lang="en-US" sz="2000" u="sng" dirty="0"/>
              <a:t>Written consent must be obtained from the patient or the patient’s legally authorized representative prior to the VA Facility Pharmacy Service dispensing the eligible investigational drug</a:t>
            </a:r>
            <a:r>
              <a:rPr lang="en-US" sz="2000" dirty="0"/>
              <a:t>.</a:t>
            </a:r>
          </a:p>
          <a:p>
            <a:pPr marL="742950" indent="-285750"/>
            <a:r>
              <a:rPr lang="en-US" sz="2000" dirty="0"/>
              <a:t>The consent must be maintained as part of the VA Medical Facility Pharmacy Service’s Records.</a:t>
            </a:r>
          </a:p>
          <a:p>
            <a:pPr marL="742950" indent="-285750"/>
            <a:r>
              <a:rPr lang="en-US" sz="2000" dirty="0"/>
              <a:t>The patient or the patient’s legally authorized representative must sign and date the consent form. </a:t>
            </a:r>
          </a:p>
          <a:p>
            <a:pPr marL="742950" indent="-285750"/>
            <a:r>
              <a:rPr lang="en-US" sz="2000" dirty="0"/>
              <a:t>This consent is not an IRB-approved consent form; the IRB does not have authority to “approve” the informed consent form.</a:t>
            </a:r>
          </a:p>
          <a:p>
            <a:pPr marL="742950" indent="-285750"/>
            <a:r>
              <a:rPr lang="en-US" sz="2000" dirty="0"/>
              <a:t>The consent form template will be supplied by the sponsor; it must be reviewed by your VA Facility. </a:t>
            </a:r>
          </a:p>
          <a:p>
            <a:pPr marL="0" indent="0">
              <a:buNone/>
            </a:pPr>
            <a:endParaRPr lang="en-US" sz="2000" dirty="0"/>
          </a:p>
          <a:p>
            <a:pPr marL="0" indent="0">
              <a:buNone/>
            </a:pPr>
            <a:r>
              <a:rPr lang="en-US" sz="1600" dirty="0"/>
              <a:t>Reference:  Paragraph 3.d.</a:t>
            </a:r>
          </a:p>
          <a:p>
            <a:pPr lvl="1" indent="0">
              <a:buNone/>
            </a:pPr>
            <a:endParaRPr lang="en-US" dirty="0"/>
          </a:p>
        </p:txBody>
      </p:sp>
    </p:spTree>
    <p:extLst>
      <p:ext uri="{BB962C8B-B14F-4D97-AF65-F5344CB8AC3E}">
        <p14:creationId xmlns:p14="http://schemas.microsoft.com/office/powerpoint/2010/main" val="907256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3E023-538A-43DE-AC41-2732B78E6868}"/>
              </a:ext>
            </a:extLst>
          </p:cNvPr>
          <p:cNvSpPr>
            <a:spLocks noGrp="1"/>
          </p:cNvSpPr>
          <p:nvPr>
            <p:ph type="title"/>
          </p:nvPr>
        </p:nvSpPr>
        <p:spPr/>
        <p:txBody>
          <a:bodyPr/>
          <a:lstStyle/>
          <a:p>
            <a:br>
              <a:rPr lang="en-US" sz="3200" dirty="0"/>
            </a:br>
            <a:r>
              <a:rPr lang="en-US" sz="3200" dirty="0"/>
              <a:t>VHA Notice 20-23(1): Right to Try:  </a:t>
            </a:r>
            <a:br>
              <a:rPr lang="en-US" sz="3200" dirty="0"/>
            </a:br>
            <a:r>
              <a:rPr lang="en-US" sz="3200" dirty="0"/>
              <a:t>Required Step #4: Consent (cont.)</a:t>
            </a:r>
            <a:endParaRPr lang="en-US" sz="2800" dirty="0"/>
          </a:p>
        </p:txBody>
      </p:sp>
      <p:sp>
        <p:nvSpPr>
          <p:cNvPr id="3" name="Content Placeholder 2">
            <a:extLst>
              <a:ext uri="{FF2B5EF4-FFF2-40B4-BE49-F238E27FC236}">
                <a16:creationId xmlns:a16="http://schemas.microsoft.com/office/drawing/2014/main" id="{5C036307-5EF2-4B6E-9E96-CECA57F11AB0}"/>
              </a:ext>
            </a:extLst>
          </p:cNvPr>
          <p:cNvSpPr>
            <a:spLocks noGrp="1"/>
          </p:cNvSpPr>
          <p:nvPr>
            <p:ph idx="1"/>
          </p:nvPr>
        </p:nvSpPr>
        <p:spPr>
          <a:xfrm>
            <a:off x="381000" y="1595755"/>
            <a:ext cx="8229600" cy="4190513"/>
          </a:xfrm>
        </p:spPr>
        <p:txBody>
          <a:bodyPr/>
          <a:lstStyle/>
          <a:p>
            <a:pPr marL="457200" indent="-284163">
              <a:buNone/>
            </a:pPr>
            <a:r>
              <a:rPr lang="en-US" sz="2400" dirty="0"/>
              <a:t>Required elements of the consent form must include: </a:t>
            </a:r>
          </a:p>
          <a:p>
            <a:pPr marL="515937"/>
            <a:r>
              <a:rPr lang="en-US" sz="2400" dirty="0"/>
              <a:t>Name of the drug,</a:t>
            </a:r>
          </a:p>
          <a:p>
            <a:pPr marL="515937"/>
            <a:r>
              <a:rPr lang="en-US" sz="2400" dirty="0"/>
              <a:t>A statement that the drug is investigational but that this activity is not research as the drug is being administered under the Right to Try Act,</a:t>
            </a:r>
          </a:p>
          <a:p>
            <a:pPr marL="515937"/>
            <a:r>
              <a:rPr lang="en-US" sz="2400" dirty="0"/>
              <a:t>An explanation of the purposes of the drug and a description of the procedures to be followed,</a:t>
            </a:r>
          </a:p>
          <a:p>
            <a:pPr marL="515937"/>
            <a:r>
              <a:rPr lang="en-US" sz="2400" dirty="0"/>
              <a:t>A description of any reasonably foreseeable risks or discomforts to the patient,</a:t>
            </a:r>
          </a:p>
          <a:p>
            <a:pPr marL="457200" indent="-284163">
              <a:buNone/>
            </a:pPr>
            <a:endParaRPr lang="en-US" sz="2400" dirty="0"/>
          </a:p>
          <a:p>
            <a:pPr marL="457200" indent="-284163">
              <a:buNone/>
            </a:pPr>
            <a:endParaRPr lang="en-US" sz="2400" dirty="0"/>
          </a:p>
        </p:txBody>
      </p:sp>
    </p:spTree>
    <p:extLst>
      <p:ext uri="{BB962C8B-B14F-4D97-AF65-F5344CB8AC3E}">
        <p14:creationId xmlns:p14="http://schemas.microsoft.com/office/powerpoint/2010/main" val="3769173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3E023-538A-43DE-AC41-2732B78E6868}"/>
              </a:ext>
            </a:extLst>
          </p:cNvPr>
          <p:cNvSpPr>
            <a:spLocks noGrp="1"/>
          </p:cNvSpPr>
          <p:nvPr>
            <p:ph type="title"/>
          </p:nvPr>
        </p:nvSpPr>
        <p:spPr/>
        <p:txBody>
          <a:bodyPr/>
          <a:lstStyle/>
          <a:p>
            <a:br>
              <a:rPr lang="en-US" sz="3200" dirty="0"/>
            </a:br>
            <a:r>
              <a:rPr lang="en-US" sz="3200" dirty="0"/>
              <a:t>VHA Notice 20-23(1): Right to Try:  </a:t>
            </a:r>
            <a:br>
              <a:rPr lang="en-US" sz="3200" dirty="0"/>
            </a:br>
            <a:r>
              <a:rPr lang="en-US" sz="3200" dirty="0"/>
              <a:t>Required Step #4: Consent (cont.)</a:t>
            </a:r>
            <a:endParaRPr lang="en-US" sz="2800" dirty="0"/>
          </a:p>
        </p:txBody>
      </p:sp>
      <p:sp>
        <p:nvSpPr>
          <p:cNvPr id="3" name="Content Placeholder 2">
            <a:extLst>
              <a:ext uri="{FF2B5EF4-FFF2-40B4-BE49-F238E27FC236}">
                <a16:creationId xmlns:a16="http://schemas.microsoft.com/office/drawing/2014/main" id="{5C036307-5EF2-4B6E-9E96-CECA57F11AB0}"/>
              </a:ext>
            </a:extLst>
          </p:cNvPr>
          <p:cNvSpPr>
            <a:spLocks noGrp="1"/>
          </p:cNvSpPr>
          <p:nvPr>
            <p:ph idx="1"/>
          </p:nvPr>
        </p:nvSpPr>
        <p:spPr>
          <a:xfrm>
            <a:off x="381000" y="1595755"/>
            <a:ext cx="8229600" cy="4190513"/>
          </a:xfrm>
        </p:spPr>
        <p:txBody>
          <a:bodyPr/>
          <a:lstStyle/>
          <a:p>
            <a:pPr marL="515937"/>
            <a:r>
              <a:rPr lang="en-US" sz="2400" dirty="0"/>
              <a:t>A description of any benefits to the patient that may reasonably be expected from the drug,</a:t>
            </a:r>
          </a:p>
          <a:p>
            <a:pPr marL="515937"/>
            <a:r>
              <a:rPr lang="en-US" sz="2400" dirty="0"/>
              <a:t>A disclosure of appropriate alternative procedures or courses of treatment, if any, that might benefit the patient,</a:t>
            </a:r>
          </a:p>
          <a:p>
            <a:pPr marL="515937"/>
            <a:r>
              <a:rPr lang="en-US" sz="2400" dirty="0"/>
              <a:t>A statement of any costs that would be incurred by the patient for treatment with the drug and</a:t>
            </a:r>
          </a:p>
          <a:p>
            <a:pPr marL="515937"/>
            <a:r>
              <a:rPr lang="en-US" sz="2400" dirty="0"/>
              <a:t>An explanation of whom to contact for answers to pertinent questions about the drug.</a:t>
            </a:r>
          </a:p>
          <a:p>
            <a:pPr marL="457200" indent="-284163">
              <a:buNone/>
            </a:pPr>
            <a:endParaRPr lang="en-US" sz="1600" dirty="0"/>
          </a:p>
          <a:p>
            <a:pPr marL="457200" indent="-284163">
              <a:buNone/>
            </a:pPr>
            <a:endParaRPr lang="en-US" sz="2400" dirty="0"/>
          </a:p>
        </p:txBody>
      </p:sp>
    </p:spTree>
    <p:extLst>
      <p:ext uri="{BB962C8B-B14F-4D97-AF65-F5344CB8AC3E}">
        <p14:creationId xmlns:p14="http://schemas.microsoft.com/office/powerpoint/2010/main" val="3249825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3E023-538A-43DE-AC41-2732B78E6868}"/>
              </a:ext>
            </a:extLst>
          </p:cNvPr>
          <p:cNvSpPr>
            <a:spLocks noGrp="1"/>
          </p:cNvSpPr>
          <p:nvPr>
            <p:ph type="title"/>
          </p:nvPr>
        </p:nvSpPr>
        <p:spPr/>
        <p:txBody>
          <a:bodyPr/>
          <a:lstStyle/>
          <a:p>
            <a:br>
              <a:rPr lang="en-US" sz="3200" dirty="0"/>
            </a:br>
            <a:r>
              <a:rPr lang="en-US" sz="3000" dirty="0"/>
              <a:t>VHA Notice 20-23(1): Right to Try:  </a:t>
            </a:r>
            <a:br>
              <a:rPr lang="en-US" sz="3000" dirty="0"/>
            </a:br>
            <a:r>
              <a:rPr lang="en-US" sz="3000" dirty="0"/>
              <a:t>Required Step #5: </a:t>
            </a:r>
            <a:br>
              <a:rPr lang="en-US" sz="3000" dirty="0"/>
            </a:br>
            <a:r>
              <a:rPr lang="en-US" sz="3000" dirty="0"/>
              <a:t>Local VA Facility Ethics Consultation If Needed</a:t>
            </a:r>
          </a:p>
        </p:txBody>
      </p:sp>
      <p:sp>
        <p:nvSpPr>
          <p:cNvPr id="3" name="Content Placeholder 2">
            <a:extLst>
              <a:ext uri="{FF2B5EF4-FFF2-40B4-BE49-F238E27FC236}">
                <a16:creationId xmlns:a16="http://schemas.microsoft.com/office/drawing/2014/main" id="{5C036307-5EF2-4B6E-9E96-CECA57F11AB0}"/>
              </a:ext>
            </a:extLst>
          </p:cNvPr>
          <p:cNvSpPr>
            <a:spLocks noGrp="1"/>
          </p:cNvSpPr>
          <p:nvPr>
            <p:ph idx="1"/>
          </p:nvPr>
        </p:nvSpPr>
        <p:spPr>
          <a:xfrm>
            <a:off x="381000" y="1595755"/>
            <a:ext cx="8229600" cy="4190513"/>
          </a:xfrm>
        </p:spPr>
        <p:txBody>
          <a:bodyPr/>
          <a:lstStyle/>
          <a:p>
            <a:pPr marL="173037" indent="0">
              <a:buNone/>
              <a:tabLst>
                <a:tab pos="630238" algn="l"/>
              </a:tabLst>
            </a:pPr>
            <a:r>
              <a:rPr lang="en-US" sz="2400" dirty="0"/>
              <a:t>5.	</a:t>
            </a:r>
            <a:r>
              <a:rPr lang="en-US" sz="2400" u="sng" dirty="0"/>
              <a:t>Prior to the administration of the investigational drug, </a:t>
            </a:r>
            <a:r>
              <a:rPr lang="en-US" sz="2400" dirty="0"/>
              <a:t>	</a:t>
            </a:r>
            <a:r>
              <a:rPr lang="en-US" sz="2400" u="sng" dirty="0"/>
              <a:t>a local VA medical facility ethics consultation is </a:t>
            </a:r>
            <a:r>
              <a:rPr lang="en-US" sz="2400" dirty="0"/>
              <a:t>	</a:t>
            </a:r>
            <a:r>
              <a:rPr lang="en-US" sz="2400" u="sng" dirty="0"/>
              <a:t>required if there is a values-based uncertainty or </a:t>
            </a:r>
            <a:r>
              <a:rPr lang="en-US" sz="2400" dirty="0"/>
              <a:t>	</a:t>
            </a:r>
            <a:r>
              <a:rPr lang="en-US" sz="2400" u="sng" dirty="0"/>
              <a:t>conflict about prescribing or administering the eligible </a:t>
            </a:r>
            <a:r>
              <a:rPr lang="en-US" sz="2400" dirty="0"/>
              <a:t>	</a:t>
            </a:r>
            <a:r>
              <a:rPr lang="en-US" sz="2400" u="sng" dirty="0"/>
              <a:t>investigational drug.</a:t>
            </a:r>
          </a:p>
          <a:p>
            <a:pPr marL="173037" indent="0">
              <a:buNone/>
              <a:tabLst>
                <a:tab pos="630238" algn="l"/>
              </a:tabLst>
            </a:pPr>
            <a:r>
              <a:rPr lang="en-US" sz="2400" dirty="0"/>
              <a:t>	Example Scenario:  A physician’s patient requests 	access to an eligible investigational drug under the 	Right to Try Act.  The patient’s physician does not 	think the treatment should be administered, but 	another healthcare provider disagrees. </a:t>
            </a:r>
          </a:p>
          <a:p>
            <a:pPr marL="173037" indent="0">
              <a:buNone/>
              <a:tabLst>
                <a:tab pos="630238" algn="l"/>
              </a:tabLst>
            </a:pPr>
            <a:endParaRPr lang="en-US" sz="2000" dirty="0"/>
          </a:p>
          <a:p>
            <a:pPr marL="173037" indent="0">
              <a:buNone/>
              <a:tabLst>
                <a:tab pos="630238" algn="l"/>
              </a:tabLst>
            </a:pPr>
            <a:r>
              <a:rPr lang="en-US" sz="1600" dirty="0"/>
              <a:t>Reference:  Paragraph 3.d.</a:t>
            </a:r>
          </a:p>
          <a:p>
            <a:pPr marL="173037" indent="0">
              <a:buNone/>
              <a:tabLst>
                <a:tab pos="630238" algn="l"/>
              </a:tabLst>
            </a:pPr>
            <a:r>
              <a:rPr lang="en-US" sz="2400" dirty="0"/>
              <a:t> </a:t>
            </a:r>
          </a:p>
        </p:txBody>
      </p:sp>
    </p:spTree>
    <p:extLst>
      <p:ext uri="{BB962C8B-B14F-4D97-AF65-F5344CB8AC3E}">
        <p14:creationId xmlns:p14="http://schemas.microsoft.com/office/powerpoint/2010/main" val="14430779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3E023-538A-43DE-AC41-2732B78E6868}"/>
              </a:ext>
            </a:extLst>
          </p:cNvPr>
          <p:cNvSpPr>
            <a:spLocks noGrp="1"/>
          </p:cNvSpPr>
          <p:nvPr>
            <p:ph type="title"/>
          </p:nvPr>
        </p:nvSpPr>
        <p:spPr/>
        <p:txBody>
          <a:bodyPr/>
          <a:lstStyle/>
          <a:p>
            <a:br>
              <a:rPr lang="en-US" sz="3200" dirty="0"/>
            </a:br>
            <a:r>
              <a:rPr lang="en-US" sz="2400" dirty="0"/>
              <a:t>VHA Notice 20-23(1): Right to Try:  </a:t>
            </a:r>
            <a:br>
              <a:rPr lang="en-US" sz="2400" dirty="0"/>
            </a:br>
            <a:r>
              <a:rPr lang="en-US" sz="2400" dirty="0"/>
              <a:t>Required Step #6: </a:t>
            </a:r>
            <a:br>
              <a:rPr lang="en-US" sz="2400" dirty="0"/>
            </a:br>
            <a:r>
              <a:rPr lang="en-US" sz="2400" dirty="0"/>
              <a:t>VA Facility Pharmacy Service Notification of Administration</a:t>
            </a:r>
          </a:p>
        </p:txBody>
      </p:sp>
      <p:sp>
        <p:nvSpPr>
          <p:cNvPr id="3" name="Content Placeholder 2">
            <a:extLst>
              <a:ext uri="{FF2B5EF4-FFF2-40B4-BE49-F238E27FC236}">
                <a16:creationId xmlns:a16="http://schemas.microsoft.com/office/drawing/2014/main" id="{5C036307-5EF2-4B6E-9E96-CECA57F11AB0}"/>
              </a:ext>
            </a:extLst>
          </p:cNvPr>
          <p:cNvSpPr>
            <a:spLocks noGrp="1"/>
          </p:cNvSpPr>
          <p:nvPr>
            <p:ph idx="1"/>
          </p:nvPr>
        </p:nvSpPr>
        <p:spPr>
          <a:xfrm>
            <a:off x="381000" y="1595755"/>
            <a:ext cx="8229600" cy="4190513"/>
          </a:xfrm>
        </p:spPr>
        <p:txBody>
          <a:bodyPr/>
          <a:lstStyle/>
          <a:p>
            <a:pPr marL="568325" lvl="1" indent="-457200">
              <a:buAutoNum type="arabicPeriod" startAt="6"/>
            </a:pPr>
            <a:r>
              <a:rPr lang="en-US" sz="2800" dirty="0"/>
              <a:t>The VA medical facility Pharmacy Services must be notified in writing upon administration of an eligible investigational drug by the prescribing health care provider. </a:t>
            </a:r>
          </a:p>
          <a:p>
            <a:pPr marL="968375" lvl="2" indent="-457200"/>
            <a:r>
              <a:rPr lang="en-US" sz="2800" dirty="0"/>
              <a:t>The VA medical facility Pharmacy Service will notify Pharmacy Benefits Management.</a:t>
            </a:r>
          </a:p>
          <a:p>
            <a:pPr marL="511175" lvl="2" indent="0">
              <a:buNone/>
            </a:pPr>
            <a:endParaRPr lang="en-US" sz="2800" dirty="0"/>
          </a:p>
          <a:p>
            <a:pPr marL="511175" lvl="2" indent="0">
              <a:buNone/>
            </a:pPr>
            <a:endParaRPr lang="en-US" sz="2800" dirty="0"/>
          </a:p>
          <a:p>
            <a:pPr marL="511175" lvl="2" indent="-511175">
              <a:buNone/>
            </a:pPr>
            <a:r>
              <a:rPr lang="en-US" sz="1600" dirty="0"/>
              <a:t>Reference:  Paragraph 3.f.</a:t>
            </a:r>
          </a:p>
          <a:p>
            <a:pPr marL="511175" lvl="2" indent="0">
              <a:buNone/>
            </a:pPr>
            <a:br>
              <a:rPr lang="en-US" sz="2800" dirty="0"/>
            </a:br>
            <a:endParaRPr lang="en-US" sz="2800" dirty="0"/>
          </a:p>
        </p:txBody>
      </p:sp>
    </p:spTree>
    <p:extLst>
      <p:ext uri="{BB962C8B-B14F-4D97-AF65-F5344CB8AC3E}">
        <p14:creationId xmlns:p14="http://schemas.microsoft.com/office/powerpoint/2010/main" val="35804450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3E023-538A-43DE-AC41-2732B78E6868}"/>
              </a:ext>
            </a:extLst>
          </p:cNvPr>
          <p:cNvSpPr>
            <a:spLocks noGrp="1"/>
          </p:cNvSpPr>
          <p:nvPr>
            <p:ph type="title"/>
          </p:nvPr>
        </p:nvSpPr>
        <p:spPr/>
        <p:txBody>
          <a:bodyPr/>
          <a:lstStyle/>
          <a:p>
            <a:br>
              <a:rPr lang="en-US" sz="3200" dirty="0"/>
            </a:br>
            <a:r>
              <a:rPr lang="en-US" sz="2800" dirty="0"/>
              <a:t>VHA Notice 20-23(1): Right to Try:  </a:t>
            </a:r>
            <a:br>
              <a:rPr lang="en-US" sz="2800" dirty="0"/>
            </a:br>
            <a:r>
              <a:rPr lang="en-US" sz="2800" dirty="0"/>
              <a:t>Costs and Reporting by Manufacturer to FDA</a:t>
            </a:r>
          </a:p>
        </p:txBody>
      </p:sp>
      <p:sp>
        <p:nvSpPr>
          <p:cNvPr id="3" name="Content Placeholder 2">
            <a:extLst>
              <a:ext uri="{FF2B5EF4-FFF2-40B4-BE49-F238E27FC236}">
                <a16:creationId xmlns:a16="http://schemas.microsoft.com/office/drawing/2014/main" id="{5C036307-5EF2-4B6E-9E96-CECA57F11AB0}"/>
              </a:ext>
            </a:extLst>
          </p:cNvPr>
          <p:cNvSpPr>
            <a:spLocks noGrp="1"/>
          </p:cNvSpPr>
          <p:nvPr>
            <p:ph idx="1"/>
          </p:nvPr>
        </p:nvSpPr>
        <p:spPr>
          <a:xfrm>
            <a:off x="381000" y="1595755"/>
            <a:ext cx="8229600" cy="4190513"/>
          </a:xfrm>
        </p:spPr>
        <p:txBody>
          <a:bodyPr/>
          <a:lstStyle/>
          <a:p>
            <a:pPr marL="568325" lvl="1" indent="-457200"/>
            <a:r>
              <a:rPr lang="en-US" sz="2800" u="sng" dirty="0"/>
              <a:t>VA co-payment patient costs</a:t>
            </a:r>
            <a:r>
              <a:rPr lang="en-US" sz="2800" dirty="0"/>
              <a:t>:  None. </a:t>
            </a:r>
          </a:p>
          <a:p>
            <a:pPr marL="568325" lvl="1" indent="-457200"/>
            <a:r>
              <a:rPr lang="en-US" sz="2800" u="sng" dirty="0"/>
              <a:t>VA Medical Facility costs</a:t>
            </a:r>
            <a:r>
              <a:rPr lang="en-US" sz="2800" dirty="0"/>
              <a:t>:  If the sponsor is requiring the VA Medical Facility to purchase the eligible investigational drug, the VA Medical Facility Pharmacy Service must be consulted for approval on reimbursement and payments. </a:t>
            </a:r>
            <a:endParaRPr lang="en-US" sz="4800" dirty="0"/>
          </a:p>
          <a:p>
            <a:pPr marL="568325" lvl="1" indent="-457200"/>
            <a:r>
              <a:rPr lang="en-US" sz="2800" u="sng" dirty="0"/>
              <a:t>FDA reporting</a:t>
            </a:r>
            <a:r>
              <a:rPr lang="en-US" sz="2800" dirty="0"/>
              <a:t>:  The Right to Try Law requires reporting by the manufacturer of the use of eligible investigational drugs to FDA.  </a:t>
            </a:r>
          </a:p>
        </p:txBody>
      </p:sp>
    </p:spTree>
    <p:extLst>
      <p:ext uri="{BB962C8B-B14F-4D97-AF65-F5344CB8AC3E}">
        <p14:creationId xmlns:p14="http://schemas.microsoft.com/office/powerpoint/2010/main" val="3499531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CB62-B908-4ACB-9575-4C4FDA7F739E}"/>
              </a:ext>
            </a:extLst>
          </p:cNvPr>
          <p:cNvSpPr>
            <a:spLocks noGrp="1"/>
          </p:cNvSpPr>
          <p:nvPr>
            <p:ph type="title"/>
          </p:nvPr>
        </p:nvSpPr>
        <p:spPr/>
        <p:txBody>
          <a:bodyPr>
            <a:normAutofit/>
          </a:bodyPr>
          <a:lstStyle/>
          <a:p>
            <a:r>
              <a:rPr lang="en-US" dirty="0"/>
              <a:t>Pathways for Use of Investigational Drugs and Biologics</a:t>
            </a:r>
          </a:p>
        </p:txBody>
      </p:sp>
      <p:sp>
        <p:nvSpPr>
          <p:cNvPr id="4" name="Slide Number Placeholder 3">
            <a:extLst>
              <a:ext uri="{FF2B5EF4-FFF2-40B4-BE49-F238E27FC236}">
                <a16:creationId xmlns:a16="http://schemas.microsoft.com/office/drawing/2014/main" id="{5665FB27-EA69-4DC9-99A4-6F6DE180B249}"/>
              </a:ext>
            </a:extLst>
          </p:cNvPr>
          <p:cNvSpPr>
            <a:spLocks noGrp="1"/>
          </p:cNvSpPr>
          <p:nvPr>
            <p:ph type="sldNum" sz="quarter" idx="12"/>
          </p:nvPr>
        </p:nvSpPr>
        <p:spPr>
          <a:xfrm>
            <a:off x="6457950" y="5624513"/>
            <a:ext cx="2057400" cy="273844"/>
          </a:xfrm>
          <a:prstGeom prst="rect">
            <a:avLst/>
          </a:prstGeom>
        </p:spPr>
        <p:txBody>
          <a:bodyPr vert="horz" lIns="68580" tIns="34290" rIns="68580" bIns="34290" rtlCol="0" anchor="ct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50F0DAD-24A3-4C31-9792-00C8671374EF}" type="slidenum">
              <a:rPr lang="en-US" smtClean="0"/>
              <a:pPr/>
              <a:t>4</a:t>
            </a:fld>
            <a:endParaRPr lang="en-US" dirty="0"/>
          </a:p>
        </p:txBody>
      </p:sp>
      <p:sp>
        <p:nvSpPr>
          <p:cNvPr id="10" name="Rectangle 9">
            <a:extLst>
              <a:ext uri="{FF2B5EF4-FFF2-40B4-BE49-F238E27FC236}">
                <a16:creationId xmlns:a16="http://schemas.microsoft.com/office/drawing/2014/main" id="{9CB948EF-A91D-4A96-95B7-F443133EBF1B}"/>
              </a:ext>
            </a:extLst>
          </p:cNvPr>
          <p:cNvSpPr/>
          <p:nvPr/>
        </p:nvSpPr>
        <p:spPr>
          <a:xfrm>
            <a:off x="1273749" y="1839008"/>
            <a:ext cx="6172200" cy="1438422"/>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latin typeface="Arial" panose="020B0604020202020204" pitchFamily="34" charset="0"/>
                <a:cs typeface="Arial" panose="020B0604020202020204" pitchFamily="34" charset="0"/>
              </a:rPr>
              <a:t>Investigational Drugs and Biologics </a:t>
            </a:r>
          </a:p>
          <a:p>
            <a:pPr algn="ctr"/>
            <a:r>
              <a:rPr lang="en-US" sz="2100" dirty="0">
                <a:latin typeface="Arial" panose="020B0604020202020204" pitchFamily="34" charset="0"/>
                <a:cs typeface="Arial" panose="020B0604020202020204" pitchFamily="34" charset="0"/>
              </a:rPr>
              <a:t>(Non-Approved</a:t>
            </a:r>
            <a:r>
              <a:rPr lang="en-US" dirty="0">
                <a:latin typeface="Arial" panose="020B0604020202020204" pitchFamily="34" charset="0"/>
                <a:cs typeface="Arial" panose="020B0604020202020204" pitchFamily="34" charset="0"/>
              </a:rPr>
              <a:t>) </a:t>
            </a:r>
          </a:p>
        </p:txBody>
      </p:sp>
      <p:sp>
        <p:nvSpPr>
          <p:cNvPr id="12" name="Rectangle 11">
            <a:extLst>
              <a:ext uri="{FF2B5EF4-FFF2-40B4-BE49-F238E27FC236}">
                <a16:creationId xmlns:a16="http://schemas.microsoft.com/office/drawing/2014/main" id="{E9B46E64-7E19-4ACD-B62A-59C8BB243983}"/>
              </a:ext>
            </a:extLst>
          </p:cNvPr>
          <p:cNvSpPr/>
          <p:nvPr/>
        </p:nvSpPr>
        <p:spPr>
          <a:xfrm>
            <a:off x="350520" y="4276547"/>
            <a:ext cx="2697418" cy="226992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Commercial and </a:t>
            </a:r>
          </a:p>
          <a:p>
            <a:pPr algn="ctr"/>
            <a:r>
              <a:rPr lang="en-US" sz="2000" dirty="0">
                <a:latin typeface="Arial" panose="020B0604020202020204" pitchFamily="34" charset="0"/>
                <a:cs typeface="Arial" panose="020B0604020202020204" pitchFamily="34" charset="0"/>
              </a:rPr>
              <a:t>Non-Commercial Investigational New Drug Applications (INDs)</a:t>
            </a:r>
          </a:p>
        </p:txBody>
      </p:sp>
      <p:sp>
        <p:nvSpPr>
          <p:cNvPr id="26" name="Rectangle 25">
            <a:extLst>
              <a:ext uri="{FF2B5EF4-FFF2-40B4-BE49-F238E27FC236}">
                <a16:creationId xmlns:a16="http://schemas.microsoft.com/office/drawing/2014/main" id="{CEE6656F-9E5B-4E5F-9218-45B13EE29797}"/>
              </a:ext>
            </a:extLst>
          </p:cNvPr>
          <p:cNvSpPr/>
          <p:nvPr/>
        </p:nvSpPr>
        <p:spPr>
          <a:xfrm>
            <a:off x="3083498" y="4272280"/>
            <a:ext cx="2552703" cy="226992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Expanded Access</a:t>
            </a:r>
          </a:p>
          <a:p>
            <a:pPr algn="ctr"/>
            <a:r>
              <a:rPr lang="en-US" sz="2800" dirty="0">
                <a:latin typeface="Arial" panose="020B0604020202020204" pitchFamily="34" charset="0"/>
                <a:cs typeface="Arial" panose="020B0604020202020204" pitchFamily="34" charset="0"/>
              </a:rPr>
              <a:t>INDs </a:t>
            </a:r>
          </a:p>
        </p:txBody>
      </p:sp>
      <p:sp>
        <p:nvSpPr>
          <p:cNvPr id="27" name="Rectangle 26">
            <a:extLst>
              <a:ext uri="{FF2B5EF4-FFF2-40B4-BE49-F238E27FC236}">
                <a16:creationId xmlns:a16="http://schemas.microsoft.com/office/drawing/2014/main" id="{09BDE193-1825-4855-85E4-1E02B14F0C10}"/>
              </a:ext>
            </a:extLst>
          </p:cNvPr>
          <p:cNvSpPr/>
          <p:nvPr/>
        </p:nvSpPr>
        <p:spPr>
          <a:xfrm>
            <a:off x="7452360" y="4268014"/>
            <a:ext cx="1388176" cy="226992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Right to Try</a:t>
            </a:r>
          </a:p>
          <a:p>
            <a:pPr algn="ctr"/>
            <a:r>
              <a:rPr lang="en-US" sz="2800" dirty="0">
                <a:latin typeface="Arial" panose="020B0604020202020204" pitchFamily="34" charset="0"/>
                <a:cs typeface="Arial" panose="020B0604020202020204" pitchFamily="34" charset="0"/>
              </a:rPr>
              <a:t>Act</a:t>
            </a:r>
          </a:p>
        </p:txBody>
      </p:sp>
      <p:cxnSp>
        <p:nvCxnSpPr>
          <p:cNvPr id="38" name="Straight Arrow Connector 37">
            <a:extLst>
              <a:ext uri="{FF2B5EF4-FFF2-40B4-BE49-F238E27FC236}">
                <a16:creationId xmlns:a16="http://schemas.microsoft.com/office/drawing/2014/main" id="{FA346808-AA5D-4703-B9F3-31DA7CBF52FD}"/>
              </a:ext>
            </a:extLst>
          </p:cNvPr>
          <p:cNvCxnSpPr>
            <a:cxnSpLocks/>
          </p:cNvCxnSpPr>
          <p:nvPr/>
        </p:nvCxnSpPr>
        <p:spPr>
          <a:xfrm>
            <a:off x="6553200" y="3770413"/>
            <a:ext cx="0" cy="497601"/>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DB42BB6B-8523-42C3-AD83-24B50BC3C376}"/>
              </a:ext>
            </a:extLst>
          </p:cNvPr>
          <p:cNvSpPr/>
          <p:nvPr/>
        </p:nvSpPr>
        <p:spPr>
          <a:xfrm>
            <a:off x="5666681" y="4268014"/>
            <a:ext cx="1785679" cy="226992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Emergency Use Authorization</a:t>
            </a:r>
          </a:p>
        </p:txBody>
      </p:sp>
      <p:cxnSp>
        <p:nvCxnSpPr>
          <p:cNvPr id="9" name="Straight Connector 8">
            <a:extLst>
              <a:ext uri="{FF2B5EF4-FFF2-40B4-BE49-F238E27FC236}">
                <a16:creationId xmlns:a16="http://schemas.microsoft.com/office/drawing/2014/main" id="{83BE16B8-9D0A-4215-AC6B-35D986911907}"/>
              </a:ext>
            </a:extLst>
          </p:cNvPr>
          <p:cNvCxnSpPr>
            <a:cxnSpLocks/>
          </p:cNvCxnSpPr>
          <p:nvPr/>
        </p:nvCxnSpPr>
        <p:spPr>
          <a:xfrm>
            <a:off x="1305560" y="3733800"/>
            <a:ext cx="6771640" cy="0"/>
          </a:xfrm>
          <a:prstGeom prst="line">
            <a:avLst/>
          </a:prstGeom>
          <a:ln w="47625"/>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0A22FEDC-9E5F-477C-9CB6-90BD76102FB2}"/>
              </a:ext>
            </a:extLst>
          </p:cNvPr>
          <p:cNvCxnSpPr>
            <a:cxnSpLocks/>
          </p:cNvCxnSpPr>
          <p:nvPr/>
        </p:nvCxnSpPr>
        <p:spPr>
          <a:xfrm>
            <a:off x="1305560" y="3770413"/>
            <a:ext cx="0" cy="497601"/>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184DACD-AF77-43F5-AB83-959196CDC3E7}"/>
              </a:ext>
            </a:extLst>
          </p:cNvPr>
          <p:cNvCxnSpPr>
            <a:cxnSpLocks/>
          </p:cNvCxnSpPr>
          <p:nvPr/>
        </p:nvCxnSpPr>
        <p:spPr>
          <a:xfrm>
            <a:off x="4267200" y="3770413"/>
            <a:ext cx="0" cy="497601"/>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61D98E5-0633-4345-A7F1-F10A7FCC4CC2}"/>
              </a:ext>
            </a:extLst>
          </p:cNvPr>
          <p:cNvCxnSpPr>
            <a:cxnSpLocks/>
          </p:cNvCxnSpPr>
          <p:nvPr/>
        </p:nvCxnSpPr>
        <p:spPr>
          <a:xfrm>
            <a:off x="8077200" y="3778946"/>
            <a:ext cx="0" cy="497601"/>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38567D7-9A6D-46A2-8DA6-B0C3E5E31596}"/>
              </a:ext>
            </a:extLst>
          </p:cNvPr>
          <p:cNvCxnSpPr>
            <a:cxnSpLocks/>
          </p:cNvCxnSpPr>
          <p:nvPr/>
        </p:nvCxnSpPr>
        <p:spPr>
          <a:xfrm>
            <a:off x="4267200" y="3292670"/>
            <a:ext cx="0" cy="419758"/>
          </a:xfrm>
          <a:prstGeom prst="line">
            <a:avLst/>
          </a:prstGeom>
          <a:ln w="508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02704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9E336-1811-4260-8E50-E1D83ADE0E79}"/>
              </a:ext>
            </a:extLst>
          </p:cNvPr>
          <p:cNvSpPr>
            <a:spLocks noGrp="1"/>
          </p:cNvSpPr>
          <p:nvPr>
            <p:ph type="title"/>
          </p:nvPr>
        </p:nvSpPr>
        <p:spPr/>
        <p:txBody>
          <a:bodyPr/>
          <a:lstStyle/>
          <a:p>
            <a:r>
              <a:rPr lang="en-US" sz="2800" dirty="0"/>
              <a:t>Eligible Investigational Drugs Administered Under the Right to Try Act:</a:t>
            </a:r>
            <a:br>
              <a:rPr lang="en-US" sz="2800" dirty="0"/>
            </a:br>
            <a:r>
              <a:rPr lang="en-US" sz="2800" dirty="0"/>
              <a:t>Important Issues to Remember</a:t>
            </a:r>
          </a:p>
        </p:txBody>
      </p:sp>
      <p:sp>
        <p:nvSpPr>
          <p:cNvPr id="3" name="Content Placeholder 2">
            <a:extLst>
              <a:ext uri="{FF2B5EF4-FFF2-40B4-BE49-F238E27FC236}">
                <a16:creationId xmlns:a16="http://schemas.microsoft.com/office/drawing/2014/main" id="{F5C4E329-5108-46DE-99CE-5E4B9CE32230}"/>
              </a:ext>
            </a:extLst>
          </p:cNvPr>
          <p:cNvSpPr>
            <a:spLocks noGrp="1"/>
          </p:cNvSpPr>
          <p:nvPr>
            <p:ph sz="half" idx="1"/>
          </p:nvPr>
        </p:nvSpPr>
        <p:spPr>
          <a:xfrm>
            <a:off x="121898" y="1961367"/>
            <a:ext cx="4038600" cy="4202841"/>
          </a:xfrm>
        </p:spPr>
        <p:txBody>
          <a:bodyPr>
            <a:normAutofit fontScale="92500"/>
          </a:bodyPr>
          <a:lstStyle/>
          <a:p>
            <a:r>
              <a:rPr lang="en-US" dirty="0"/>
              <a:t>It is rare to use eligible investigational drugs under the Right to Try Act.  </a:t>
            </a:r>
          </a:p>
          <a:p>
            <a:r>
              <a:rPr lang="en-US" dirty="0"/>
              <a:t>There are only 2 publicly known cases of Right to Try as of July 29, 2020 since the Law was signed in 2018.</a:t>
            </a:r>
          </a:p>
          <a:p>
            <a:endParaRPr lang="en-US" dirty="0"/>
          </a:p>
        </p:txBody>
      </p:sp>
      <p:sp>
        <p:nvSpPr>
          <p:cNvPr id="6" name="Content Placeholder 5">
            <a:extLst>
              <a:ext uri="{FF2B5EF4-FFF2-40B4-BE49-F238E27FC236}">
                <a16:creationId xmlns:a16="http://schemas.microsoft.com/office/drawing/2014/main" id="{0DDEC499-A5EC-4854-AADC-9BE277C750B9}"/>
              </a:ext>
            </a:extLst>
          </p:cNvPr>
          <p:cNvSpPr>
            <a:spLocks noGrp="1"/>
          </p:cNvSpPr>
          <p:nvPr>
            <p:ph sz="half" idx="10"/>
          </p:nvPr>
        </p:nvSpPr>
        <p:spPr/>
        <p:txBody>
          <a:bodyPr/>
          <a:lstStyle/>
          <a:p>
            <a:r>
              <a:rPr lang="en-US" dirty="0"/>
              <a:t> </a:t>
            </a:r>
          </a:p>
        </p:txBody>
      </p:sp>
      <p:pic>
        <p:nvPicPr>
          <p:cNvPr id="5" name="Picture 4" descr="A plane sitting on top of a sandy beach&#10;&#10;Description automatically generated">
            <a:extLst>
              <a:ext uri="{FF2B5EF4-FFF2-40B4-BE49-F238E27FC236}">
                <a16:creationId xmlns:a16="http://schemas.microsoft.com/office/drawing/2014/main" id="{3F3BC9AD-D620-4743-95CA-985F0ABFF9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2042" y="2286000"/>
            <a:ext cx="4710059" cy="3111538"/>
          </a:xfrm>
          <a:prstGeom prst="rect">
            <a:avLst/>
          </a:prstGeom>
        </p:spPr>
      </p:pic>
    </p:spTree>
    <p:extLst>
      <p:ext uri="{BB962C8B-B14F-4D97-AF65-F5344CB8AC3E}">
        <p14:creationId xmlns:p14="http://schemas.microsoft.com/office/powerpoint/2010/main" val="1039537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9E336-1811-4260-8E50-E1D83ADE0E79}"/>
              </a:ext>
            </a:extLst>
          </p:cNvPr>
          <p:cNvSpPr>
            <a:spLocks noGrp="1"/>
          </p:cNvSpPr>
          <p:nvPr>
            <p:ph type="title"/>
          </p:nvPr>
        </p:nvSpPr>
        <p:spPr/>
        <p:txBody>
          <a:bodyPr/>
          <a:lstStyle/>
          <a:p>
            <a:r>
              <a:rPr lang="en-US" sz="2800" dirty="0"/>
              <a:t>Eligible Investigational Drugs Administered Under the Right to Try Act:</a:t>
            </a:r>
            <a:br>
              <a:rPr lang="en-US" sz="2800" dirty="0"/>
            </a:br>
            <a:r>
              <a:rPr lang="en-US" sz="2800" dirty="0"/>
              <a:t>Important Issues to Remember</a:t>
            </a:r>
          </a:p>
        </p:txBody>
      </p:sp>
      <p:sp>
        <p:nvSpPr>
          <p:cNvPr id="3" name="Content Placeholder 2">
            <a:extLst>
              <a:ext uri="{FF2B5EF4-FFF2-40B4-BE49-F238E27FC236}">
                <a16:creationId xmlns:a16="http://schemas.microsoft.com/office/drawing/2014/main" id="{F5C4E329-5108-46DE-99CE-5E4B9CE32230}"/>
              </a:ext>
            </a:extLst>
          </p:cNvPr>
          <p:cNvSpPr>
            <a:spLocks noGrp="1"/>
          </p:cNvSpPr>
          <p:nvPr>
            <p:ph idx="1"/>
          </p:nvPr>
        </p:nvSpPr>
        <p:spPr/>
        <p:txBody>
          <a:bodyPr>
            <a:normAutofit/>
          </a:bodyPr>
          <a:lstStyle/>
          <a:p>
            <a:r>
              <a:rPr lang="en-US" dirty="0"/>
              <a:t>Most Sponsors and/or Manufacturers will not make their investigational drugs available under the Right to Try Act, nor are they required to do so under the Act. </a:t>
            </a:r>
          </a:p>
        </p:txBody>
      </p:sp>
      <p:sp>
        <p:nvSpPr>
          <p:cNvPr id="6" name="Content Placeholder 5">
            <a:extLst>
              <a:ext uri="{FF2B5EF4-FFF2-40B4-BE49-F238E27FC236}">
                <a16:creationId xmlns:a16="http://schemas.microsoft.com/office/drawing/2014/main" id="{0DDEC499-A5EC-4854-AADC-9BE277C750B9}"/>
              </a:ext>
            </a:extLst>
          </p:cNvPr>
          <p:cNvSpPr>
            <a:spLocks noGrp="1"/>
          </p:cNvSpPr>
          <p:nvPr>
            <p:ph sz="half" idx="4294967295"/>
          </p:nvPr>
        </p:nvSpPr>
        <p:spPr>
          <a:xfrm>
            <a:off x="5105400" y="1927225"/>
            <a:ext cx="4038600" cy="4203700"/>
          </a:xfrm>
        </p:spPr>
        <p:txBody>
          <a:bodyPr/>
          <a:lstStyle/>
          <a:p>
            <a:r>
              <a:rPr lang="en-US" dirty="0"/>
              <a:t> </a:t>
            </a:r>
          </a:p>
        </p:txBody>
      </p:sp>
      <p:pic>
        <p:nvPicPr>
          <p:cNvPr id="7" name="Picture 6" descr="A picture containing drawing&#10;&#10;Description automatically generated">
            <a:extLst>
              <a:ext uri="{FF2B5EF4-FFF2-40B4-BE49-F238E27FC236}">
                <a16:creationId xmlns:a16="http://schemas.microsoft.com/office/drawing/2014/main" id="{945D829D-FD58-4C0B-A2EE-CD6D8A389987}"/>
              </a:ext>
            </a:extLst>
          </p:cNvPr>
          <p:cNvPicPr>
            <a:picLocks noChangeAspect="1"/>
          </p:cNvPicPr>
          <p:nvPr/>
        </p:nvPicPr>
        <p:blipFill rotWithShape="1">
          <a:blip r:embed="rId2">
            <a:extLst>
              <a:ext uri="{28A0092B-C50C-407E-A947-70E740481C1C}">
                <a14:useLocalDpi xmlns:a14="http://schemas.microsoft.com/office/drawing/2010/main" val="0"/>
              </a:ext>
            </a:extLst>
          </a:blip>
          <a:srcRect b="12281"/>
          <a:stretch/>
        </p:blipFill>
        <p:spPr>
          <a:xfrm>
            <a:off x="2819400" y="3657600"/>
            <a:ext cx="2895600" cy="2667000"/>
          </a:xfrm>
          <a:prstGeom prst="rect">
            <a:avLst/>
          </a:prstGeom>
        </p:spPr>
      </p:pic>
    </p:spTree>
    <p:extLst>
      <p:ext uri="{BB962C8B-B14F-4D97-AF65-F5344CB8AC3E}">
        <p14:creationId xmlns:p14="http://schemas.microsoft.com/office/powerpoint/2010/main" val="29561052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9E336-1811-4260-8E50-E1D83ADE0E79}"/>
              </a:ext>
            </a:extLst>
          </p:cNvPr>
          <p:cNvSpPr>
            <a:spLocks noGrp="1"/>
          </p:cNvSpPr>
          <p:nvPr>
            <p:ph type="title"/>
          </p:nvPr>
        </p:nvSpPr>
        <p:spPr/>
        <p:txBody>
          <a:bodyPr/>
          <a:lstStyle/>
          <a:p>
            <a:r>
              <a:rPr lang="en-US" sz="2800" dirty="0"/>
              <a:t>Eligible Investigational Drugs Administered Under the Right to Try Act:</a:t>
            </a:r>
            <a:br>
              <a:rPr lang="en-US" sz="2800" dirty="0"/>
            </a:br>
            <a:r>
              <a:rPr lang="en-US" sz="2800" dirty="0"/>
              <a:t>Important Issues to Remember</a:t>
            </a:r>
          </a:p>
        </p:txBody>
      </p:sp>
      <p:sp>
        <p:nvSpPr>
          <p:cNvPr id="3" name="Content Placeholder 2">
            <a:extLst>
              <a:ext uri="{FF2B5EF4-FFF2-40B4-BE49-F238E27FC236}">
                <a16:creationId xmlns:a16="http://schemas.microsoft.com/office/drawing/2014/main" id="{F5C4E329-5108-46DE-99CE-5E4B9CE32230}"/>
              </a:ext>
            </a:extLst>
          </p:cNvPr>
          <p:cNvSpPr>
            <a:spLocks noGrp="1"/>
          </p:cNvSpPr>
          <p:nvPr>
            <p:ph idx="1"/>
          </p:nvPr>
        </p:nvSpPr>
        <p:spPr/>
        <p:txBody>
          <a:bodyPr>
            <a:normAutofit/>
          </a:bodyPr>
          <a:lstStyle/>
          <a:p>
            <a:r>
              <a:rPr lang="en-US" dirty="0"/>
              <a:t>A sponsor cannot make the investigational drug available under the expanded access regulations AND the Right to Try Act at the same time.  </a:t>
            </a:r>
          </a:p>
        </p:txBody>
      </p:sp>
      <p:pic>
        <p:nvPicPr>
          <p:cNvPr id="12" name="Picture 11" descr="A picture containing drawing&#10;&#10;Description automatically generated">
            <a:extLst>
              <a:ext uri="{FF2B5EF4-FFF2-40B4-BE49-F238E27FC236}">
                <a16:creationId xmlns:a16="http://schemas.microsoft.com/office/drawing/2014/main" id="{D6F25C40-14E0-44C5-AF27-C0019D1DEA69}"/>
              </a:ext>
            </a:extLst>
          </p:cNvPr>
          <p:cNvPicPr>
            <a:picLocks noChangeAspect="1"/>
          </p:cNvPicPr>
          <p:nvPr/>
        </p:nvPicPr>
        <p:blipFill rotWithShape="1">
          <a:blip r:embed="rId2">
            <a:extLst>
              <a:ext uri="{28A0092B-C50C-407E-A947-70E740481C1C}">
                <a14:useLocalDpi xmlns:a14="http://schemas.microsoft.com/office/drawing/2010/main" val="0"/>
              </a:ext>
            </a:extLst>
          </a:blip>
          <a:srcRect l="7447" t="9119" r="27922" b="47565"/>
          <a:stretch/>
        </p:blipFill>
        <p:spPr>
          <a:xfrm>
            <a:off x="2362200" y="3274947"/>
            <a:ext cx="4114800" cy="3603240"/>
          </a:xfrm>
          <a:prstGeom prst="rect">
            <a:avLst/>
          </a:prstGeom>
        </p:spPr>
      </p:pic>
    </p:spTree>
    <p:extLst>
      <p:ext uri="{BB962C8B-B14F-4D97-AF65-F5344CB8AC3E}">
        <p14:creationId xmlns:p14="http://schemas.microsoft.com/office/powerpoint/2010/main" val="14081744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B7CE6-AC48-4D85-A1BA-614D0B27EC45}"/>
              </a:ext>
            </a:extLst>
          </p:cNvPr>
          <p:cNvSpPr>
            <a:spLocks noGrp="1"/>
          </p:cNvSpPr>
          <p:nvPr>
            <p:ph type="title"/>
          </p:nvPr>
        </p:nvSpPr>
        <p:spPr>
          <a:xfrm>
            <a:off x="457200" y="274638"/>
            <a:ext cx="8229600" cy="1290637"/>
          </a:xfrm>
        </p:spPr>
        <p:txBody>
          <a:bodyPr wrap="square" anchor="b">
            <a:normAutofit/>
          </a:bodyPr>
          <a:lstStyle/>
          <a:p>
            <a:r>
              <a:rPr lang="en-US" dirty="0"/>
              <a:t>Emergency Use Authorizations</a:t>
            </a:r>
          </a:p>
        </p:txBody>
      </p:sp>
      <p:pic>
        <p:nvPicPr>
          <p:cNvPr id="4" name="Content Placeholder 3" descr="A screenshot of a cell phone&#10;&#10;Description automatically generated">
            <a:extLst>
              <a:ext uri="{FF2B5EF4-FFF2-40B4-BE49-F238E27FC236}">
                <a16:creationId xmlns:a16="http://schemas.microsoft.com/office/drawing/2014/main" id="{9D34B2DD-E2FD-4066-B843-FDD365948F38}"/>
              </a:ext>
            </a:extLst>
          </p:cNvPr>
          <p:cNvPicPr>
            <a:picLocks noGrp="1" noChangeAspect="1"/>
          </p:cNvPicPr>
          <p:nvPr>
            <p:ph idx="1"/>
          </p:nvPr>
        </p:nvPicPr>
        <p:blipFill rotWithShape="1">
          <a:blip r:embed="rId2"/>
          <a:srcRect l="2045" t="28106" r="16201" b="8308"/>
          <a:stretch/>
        </p:blipFill>
        <p:spPr>
          <a:xfrm>
            <a:off x="304800" y="2088996"/>
            <a:ext cx="7984673" cy="3493296"/>
          </a:xfrm>
          <a:prstGeom prst="rect">
            <a:avLst/>
          </a:prstGeom>
          <a:noFill/>
        </p:spPr>
      </p:pic>
      <p:sp>
        <p:nvSpPr>
          <p:cNvPr id="5" name="Rectangle 4">
            <a:extLst>
              <a:ext uri="{FF2B5EF4-FFF2-40B4-BE49-F238E27FC236}">
                <a16:creationId xmlns:a16="http://schemas.microsoft.com/office/drawing/2014/main" id="{1EEC1CBF-3C86-4DC8-ACB4-9115645B3964}"/>
              </a:ext>
            </a:extLst>
          </p:cNvPr>
          <p:cNvSpPr/>
          <p:nvPr/>
        </p:nvSpPr>
        <p:spPr>
          <a:xfrm>
            <a:off x="182336" y="5867400"/>
            <a:ext cx="8229600" cy="830997"/>
          </a:xfrm>
          <a:prstGeom prst="rect">
            <a:avLst/>
          </a:prstGeom>
        </p:spPr>
        <p:txBody>
          <a:bodyPr wrap="square">
            <a:spAutoFit/>
          </a:bodyPr>
          <a:lstStyle/>
          <a:p>
            <a:r>
              <a:rPr lang="en-US" sz="1600" dirty="0"/>
              <a:t>Reference:  </a:t>
            </a:r>
            <a:r>
              <a:rPr lang="en-US" sz="1600" dirty="0">
                <a:hlinkClick r:id="rId3"/>
              </a:rPr>
              <a:t>https://www.fda.gov/news-events/press-announcements/fda-issues-emergency-use-authorization-convalescent-plasma-potential-promising-covid-19-treatment</a:t>
            </a:r>
            <a:endParaRPr lang="en-US" sz="1600" dirty="0"/>
          </a:p>
          <a:p>
            <a:endParaRPr lang="en-US" sz="1600" dirty="0"/>
          </a:p>
        </p:txBody>
      </p:sp>
    </p:spTree>
    <p:extLst>
      <p:ext uri="{BB962C8B-B14F-4D97-AF65-F5344CB8AC3E}">
        <p14:creationId xmlns:p14="http://schemas.microsoft.com/office/powerpoint/2010/main" val="32370631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B7CE6-AC48-4D85-A1BA-614D0B27EC45}"/>
              </a:ext>
            </a:extLst>
          </p:cNvPr>
          <p:cNvSpPr>
            <a:spLocks noGrp="1"/>
          </p:cNvSpPr>
          <p:nvPr>
            <p:ph type="title"/>
          </p:nvPr>
        </p:nvSpPr>
        <p:spPr/>
        <p:txBody>
          <a:bodyPr/>
          <a:lstStyle/>
          <a:p>
            <a:r>
              <a:rPr lang="en-US" dirty="0"/>
              <a:t>Emergency Use Authorizations (EUAs)</a:t>
            </a:r>
          </a:p>
        </p:txBody>
      </p:sp>
      <p:sp>
        <p:nvSpPr>
          <p:cNvPr id="3" name="Content Placeholder 2">
            <a:extLst>
              <a:ext uri="{FF2B5EF4-FFF2-40B4-BE49-F238E27FC236}">
                <a16:creationId xmlns:a16="http://schemas.microsoft.com/office/drawing/2014/main" id="{394820C6-1DE7-4FF5-8B4E-EEF78849A95A}"/>
              </a:ext>
            </a:extLst>
          </p:cNvPr>
          <p:cNvSpPr>
            <a:spLocks noGrp="1"/>
          </p:cNvSpPr>
          <p:nvPr>
            <p:ph idx="1"/>
          </p:nvPr>
        </p:nvSpPr>
        <p:spPr>
          <a:xfrm>
            <a:off x="304800" y="1676400"/>
            <a:ext cx="8229600" cy="4190513"/>
          </a:xfrm>
        </p:spPr>
        <p:txBody>
          <a:bodyPr/>
          <a:lstStyle/>
          <a:p>
            <a:r>
              <a:rPr lang="en-US" sz="2000" dirty="0"/>
              <a:t>The Emergency Use Authorization (EUA) authority under the Food, Drug, and Cosmetic Act allows FDA to help strengthen the nation’s public health protections against chemical, biological, radiological, or nuclear (CBRN) threats by facilitating the availability and use of medical countermeasures needed during public health emergencies. </a:t>
            </a:r>
          </a:p>
          <a:p>
            <a:r>
              <a:rPr lang="en-US" sz="2000" dirty="0"/>
              <a:t>Medical countermeasures (MCMs) are life-saving medicines and medical supplies regulated by the U.S. Food and Drug Administration (FDA) that can be used to </a:t>
            </a:r>
          </a:p>
          <a:p>
            <a:pPr lvl="1"/>
            <a:r>
              <a:rPr lang="en-US" sz="2000" dirty="0"/>
              <a:t>diagnose, </a:t>
            </a:r>
          </a:p>
          <a:p>
            <a:pPr lvl="1"/>
            <a:r>
              <a:rPr lang="en-US" sz="2000" dirty="0"/>
              <a:t>prevent, </a:t>
            </a:r>
          </a:p>
          <a:p>
            <a:pPr lvl="1"/>
            <a:r>
              <a:rPr lang="en-US" sz="2000" dirty="0"/>
              <a:t>protect from, or </a:t>
            </a:r>
          </a:p>
          <a:p>
            <a:pPr lvl="1"/>
            <a:r>
              <a:rPr lang="en-US" sz="2000" dirty="0"/>
              <a:t>treat conditions associated with chemical, biological, radiological, or nuclear (CBRN) threats, emerging infectious diseases, or a natural disaster.</a:t>
            </a:r>
          </a:p>
          <a:p>
            <a:endParaRPr lang="en-US" sz="2400" dirty="0"/>
          </a:p>
        </p:txBody>
      </p:sp>
    </p:spTree>
    <p:extLst>
      <p:ext uri="{BB962C8B-B14F-4D97-AF65-F5344CB8AC3E}">
        <p14:creationId xmlns:p14="http://schemas.microsoft.com/office/powerpoint/2010/main" val="13514419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B7CE6-AC48-4D85-A1BA-614D0B27EC45}"/>
              </a:ext>
            </a:extLst>
          </p:cNvPr>
          <p:cNvSpPr>
            <a:spLocks noGrp="1"/>
          </p:cNvSpPr>
          <p:nvPr>
            <p:ph type="title"/>
          </p:nvPr>
        </p:nvSpPr>
        <p:spPr/>
        <p:txBody>
          <a:bodyPr/>
          <a:lstStyle/>
          <a:p>
            <a:r>
              <a:rPr lang="en-US" dirty="0"/>
              <a:t>Emergency Use Authorizations</a:t>
            </a:r>
          </a:p>
        </p:txBody>
      </p:sp>
      <p:sp>
        <p:nvSpPr>
          <p:cNvPr id="3" name="Content Placeholder 2">
            <a:extLst>
              <a:ext uri="{FF2B5EF4-FFF2-40B4-BE49-F238E27FC236}">
                <a16:creationId xmlns:a16="http://schemas.microsoft.com/office/drawing/2014/main" id="{394820C6-1DE7-4FF5-8B4E-EEF78849A95A}"/>
              </a:ext>
            </a:extLst>
          </p:cNvPr>
          <p:cNvSpPr>
            <a:spLocks noGrp="1"/>
          </p:cNvSpPr>
          <p:nvPr>
            <p:ph idx="1"/>
          </p:nvPr>
        </p:nvSpPr>
        <p:spPr>
          <a:xfrm>
            <a:off x="304800" y="1676400"/>
            <a:ext cx="8229600" cy="4190513"/>
          </a:xfrm>
        </p:spPr>
        <p:txBody>
          <a:bodyPr/>
          <a:lstStyle/>
          <a:p>
            <a:r>
              <a:rPr lang="en-US" sz="2400" dirty="0"/>
              <a:t>The FDA decides whether the use of the product is likely to be more helpful than harmful for the emergency situation.</a:t>
            </a:r>
          </a:p>
          <a:p>
            <a:r>
              <a:rPr lang="en-US" sz="2400" dirty="0"/>
              <a:t>Use of an investigational drug or biologic under a MCM does not mean that the FDA has granted approval or licensure for the drug. </a:t>
            </a:r>
          </a:p>
          <a:p>
            <a:r>
              <a:rPr lang="en-US" sz="2400" dirty="0"/>
              <a:t>Use of an investigational drug or biologic under an EUA is not research.  </a:t>
            </a:r>
          </a:p>
          <a:p>
            <a:r>
              <a:rPr lang="en-US" sz="2400" dirty="0"/>
              <a:t>If the investigational drug or biologic is being evaluated as part of a clinical trial, an IND is required. </a:t>
            </a:r>
          </a:p>
        </p:txBody>
      </p:sp>
    </p:spTree>
    <p:extLst>
      <p:ext uri="{BB962C8B-B14F-4D97-AF65-F5344CB8AC3E}">
        <p14:creationId xmlns:p14="http://schemas.microsoft.com/office/powerpoint/2010/main" val="25442869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B7CE6-AC48-4D85-A1BA-614D0B27EC45}"/>
              </a:ext>
            </a:extLst>
          </p:cNvPr>
          <p:cNvSpPr>
            <a:spLocks noGrp="1"/>
          </p:cNvSpPr>
          <p:nvPr>
            <p:ph type="title"/>
          </p:nvPr>
        </p:nvSpPr>
        <p:spPr/>
        <p:txBody>
          <a:bodyPr/>
          <a:lstStyle/>
          <a:p>
            <a:r>
              <a:rPr lang="en-US" dirty="0"/>
              <a:t>Emergency Use Authorizations</a:t>
            </a:r>
          </a:p>
        </p:txBody>
      </p:sp>
      <p:sp>
        <p:nvSpPr>
          <p:cNvPr id="3" name="Content Placeholder 2">
            <a:extLst>
              <a:ext uri="{FF2B5EF4-FFF2-40B4-BE49-F238E27FC236}">
                <a16:creationId xmlns:a16="http://schemas.microsoft.com/office/drawing/2014/main" id="{394820C6-1DE7-4FF5-8B4E-EEF78849A95A}"/>
              </a:ext>
            </a:extLst>
          </p:cNvPr>
          <p:cNvSpPr>
            <a:spLocks noGrp="1"/>
          </p:cNvSpPr>
          <p:nvPr>
            <p:ph idx="1"/>
          </p:nvPr>
        </p:nvSpPr>
        <p:spPr>
          <a:xfrm>
            <a:off x="304800" y="1676400"/>
            <a:ext cx="8229600" cy="4190513"/>
          </a:xfrm>
        </p:spPr>
        <p:txBody>
          <a:bodyPr/>
          <a:lstStyle/>
          <a:p>
            <a:r>
              <a:rPr lang="en-US" sz="2400" dirty="0"/>
              <a:t>No separate EUA-specific informed consent is required to be signed by the patient (not a human subject).</a:t>
            </a:r>
          </a:p>
          <a:p>
            <a:r>
              <a:rPr lang="en-US" sz="2400" dirty="0"/>
              <a:t>Product-specific information pertaining to the emergency use under the authorization must be provided to healthcare providers and patients and parents/caregivers</a:t>
            </a:r>
          </a:p>
        </p:txBody>
      </p:sp>
    </p:spTree>
    <p:extLst>
      <p:ext uri="{BB962C8B-B14F-4D97-AF65-F5344CB8AC3E}">
        <p14:creationId xmlns:p14="http://schemas.microsoft.com/office/powerpoint/2010/main" val="10356638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F06C5-982C-4191-B993-AFA02A003686}"/>
              </a:ext>
            </a:extLst>
          </p:cNvPr>
          <p:cNvSpPr>
            <a:spLocks noGrp="1"/>
          </p:cNvSpPr>
          <p:nvPr>
            <p:ph type="title"/>
          </p:nvPr>
        </p:nvSpPr>
        <p:spPr/>
        <p:txBody>
          <a:bodyPr/>
          <a:lstStyle/>
          <a:p>
            <a:r>
              <a:rPr lang="en-US" sz="2400" dirty="0"/>
              <a:t>The Mayo Clinic Expanded Access Program for COVID-19 Convalescent Plasma (CCP): Closing the Expanded Access Program and Accessing CCP Through the EUA   </a:t>
            </a:r>
          </a:p>
        </p:txBody>
      </p:sp>
      <p:pic>
        <p:nvPicPr>
          <p:cNvPr id="4" name="Picture 3">
            <a:extLst>
              <a:ext uri="{FF2B5EF4-FFF2-40B4-BE49-F238E27FC236}">
                <a16:creationId xmlns:a16="http://schemas.microsoft.com/office/drawing/2014/main" id="{09FB8FF7-4F4E-46D1-A7E8-1113023A095D}"/>
              </a:ext>
            </a:extLst>
          </p:cNvPr>
          <p:cNvPicPr>
            <a:picLocks noChangeAspect="1"/>
          </p:cNvPicPr>
          <p:nvPr/>
        </p:nvPicPr>
        <p:blipFill rotWithShape="1">
          <a:blip r:embed="rId2"/>
          <a:srcRect l="5114" t="13635" r="6250" b="7577"/>
          <a:stretch/>
        </p:blipFill>
        <p:spPr>
          <a:xfrm>
            <a:off x="152400" y="1790700"/>
            <a:ext cx="8763000" cy="4381500"/>
          </a:xfrm>
          <a:prstGeom prst="rect">
            <a:avLst/>
          </a:prstGeom>
        </p:spPr>
      </p:pic>
      <p:sp>
        <p:nvSpPr>
          <p:cNvPr id="5" name="TextBox 4">
            <a:extLst>
              <a:ext uri="{FF2B5EF4-FFF2-40B4-BE49-F238E27FC236}">
                <a16:creationId xmlns:a16="http://schemas.microsoft.com/office/drawing/2014/main" id="{059D20B5-6502-4C22-95A1-41B9B0A5BFD1}"/>
              </a:ext>
            </a:extLst>
          </p:cNvPr>
          <p:cNvSpPr txBox="1"/>
          <p:nvPr/>
        </p:nvSpPr>
        <p:spPr>
          <a:xfrm>
            <a:off x="228600" y="6260196"/>
            <a:ext cx="5083629" cy="646331"/>
          </a:xfrm>
          <a:prstGeom prst="rect">
            <a:avLst/>
          </a:prstGeom>
          <a:noFill/>
        </p:spPr>
        <p:txBody>
          <a:bodyPr wrap="square" rtlCol="0">
            <a:spAutoFit/>
          </a:bodyPr>
          <a:lstStyle/>
          <a:p>
            <a:r>
              <a:rPr lang="en-US" dirty="0">
                <a:hlinkClick r:id="rId3"/>
              </a:rPr>
              <a:t>https://www.uscovidplasma.org</a:t>
            </a:r>
            <a:endParaRPr lang="en-US" dirty="0"/>
          </a:p>
          <a:p>
            <a:endParaRPr lang="en-US" dirty="0"/>
          </a:p>
        </p:txBody>
      </p:sp>
    </p:spTree>
    <p:extLst>
      <p:ext uri="{BB962C8B-B14F-4D97-AF65-F5344CB8AC3E}">
        <p14:creationId xmlns:p14="http://schemas.microsoft.com/office/powerpoint/2010/main" val="39537617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D40C0-AFAF-4D8D-8F3C-484AF0223234}"/>
              </a:ext>
            </a:extLst>
          </p:cNvPr>
          <p:cNvSpPr>
            <a:spLocks noGrp="1"/>
          </p:cNvSpPr>
          <p:nvPr>
            <p:ph type="title"/>
          </p:nvPr>
        </p:nvSpPr>
        <p:spPr/>
        <p:txBody>
          <a:bodyPr/>
          <a:lstStyle/>
          <a:p>
            <a:r>
              <a:rPr lang="en-US" dirty="0"/>
              <a:t>Discontinuation of the Mayo Clinic Expanded Access Program (EAP)</a:t>
            </a:r>
          </a:p>
        </p:txBody>
      </p:sp>
      <p:sp>
        <p:nvSpPr>
          <p:cNvPr id="3" name="Content Placeholder 2">
            <a:extLst>
              <a:ext uri="{FF2B5EF4-FFF2-40B4-BE49-F238E27FC236}">
                <a16:creationId xmlns:a16="http://schemas.microsoft.com/office/drawing/2014/main" id="{D29B3404-11B2-4682-973C-95CAA9937DF5}"/>
              </a:ext>
            </a:extLst>
          </p:cNvPr>
          <p:cNvSpPr>
            <a:spLocks noGrp="1"/>
          </p:cNvSpPr>
          <p:nvPr>
            <p:ph idx="1"/>
          </p:nvPr>
        </p:nvSpPr>
        <p:spPr>
          <a:xfrm>
            <a:off x="472440" y="1676400"/>
            <a:ext cx="8229600" cy="4190513"/>
          </a:xfrm>
        </p:spPr>
        <p:txBody>
          <a:bodyPr/>
          <a:lstStyle/>
          <a:p>
            <a:r>
              <a:rPr lang="en-US" sz="2400" dirty="0"/>
              <a:t>August 28</a:t>
            </a:r>
            <a:r>
              <a:rPr lang="en-US" sz="2400" baseline="30000" dirty="0"/>
              <a:t>th</a:t>
            </a:r>
            <a:r>
              <a:rPr lang="en-US" sz="2400" dirty="0"/>
              <a:t>:  All physician registration and patient/subject enrollment ends.</a:t>
            </a:r>
          </a:p>
          <a:p>
            <a:r>
              <a:rPr lang="en-US" sz="2400" dirty="0"/>
              <a:t>Do not stop providing required patient data from enrolled subjects in the EAP if data collection is not completed on August 28</a:t>
            </a:r>
            <a:r>
              <a:rPr lang="en-US" sz="2400" baseline="30000" dirty="0"/>
              <a:t>th</a:t>
            </a:r>
            <a:r>
              <a:rPr lang="en-US" sz="2400" dirty="0"/>
              <a:t>.  </a:t>
            </a:r>
          </a:p>
          <a:p>
            <a:r>
              <a:rPr lang="en-US" sz="2400" dirty="0"/>
              <a:t>VA Investigators should contact the Mayo Clinic if there are questions regarding data collection on enrolled subjects who have not completed the end of study at </a:t>
            </a:r>
            <a:r>
              <a:rPr lang="en-US" sz="2400" dirty="0">
                <a:hlinkClick r:id="rId2"/>
              </a:rPr>
              <a:t>uscovidplasma@mayo.edu</a:t>
            </a:r>
            <a:r>
              <a:rPr lang="en-US" sz="2400" dirty="0"/>
              <a:t>.</a:t>
            </a:r>
          </a:p>
          <a:p>
            <a:r>
              <a:rPr lang="en-US" sz="2400" dirty="0"/>
              <a:t>The Mayo Clinic EAP iMedConsent™ will be removed after August 28</a:t>
            </a:r>
            <a:r>
              <a:rPr lang="en-US" sz="2400" baseline="30000" dirty="0"/>
              <a:t>th</a:t>
            </a:r>
            <a:r>
              <a:rPr lang="en-US" sz="2400" dirty="0"/>
              <a:t>. No action is required to be taken by local VA Facilities to remove the consent form.</a:t>
            </a:r>
          </a:p>
          <a:p>
            <a:pPr marL="0" indent="0">
              <a:buNone/>
            </a:pPr>
            <a:r>
              <a:rPr lang="en-US" sz="2400" dirty="0"/>
              <a:t> </a:t>
            </a:r>
          </a:p>
          <a:p>
            <a:pPr marL="0" indent="0">
              <a:buNone/>
            </a:pPr>
            <a:endParaRPr lang="en-US" sz="2400" dirty="0"/>
          </a:p>
        </p:txBody>
      </p:sp>
    </p:spTree>
    <p:extLst>
      <p:ext uri="{BB962C8B-B14F-4D97-AF65-F5344CB8AC3E}">
        <p14:creationId xmlns:p14="http://schemas.microsoft.com/office/powerpoint/2010/main" val="16819739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D40C0-AFAF-4D8D-8F3C-484AF0223234}"/>
              </a:ext>
            </a:extLst>
          </p:cNvPr>
          <p:cNvSpPr>
            <a:spLocks noGrp="1"/>
          </p:cNvSpPr>
          <p:nvPr>
            <p:ph type="title"/>
          </p:nvPr>
        </p:nvSpPr>
        <p:spPr/>
        <p:txBody>
          <a:bodyPr/>
          <a:lstStyle/>
          <a:p>
            <a:r>
              <a:rPr lang="en-US" sz="3000" dirty="0"/>
              <a:t>When Can a VA Investigator in a Participating VA Facility Close the Mayo Clinic EAP? </a:t>
            </a:r>
          </a:p>
        </p:txBody>
      </p:sp>
      <p:sp>
        <p:nvSpPr>
          <p:cNvPr id="3" name="Content Placeholder 2">
            <a:extLst>
              <a:ext uri="{FF2B5EF4-FFF2-40B4-BE49-F238E27FC236}">
                <a16:creationId xmlns:a16="http://schemas.microsoft.com/office/drawing/2014/main" id="{D29B3404-11B2-4682-973C-95CAA9937DF5}"/>
              </a:ext>
            </a:extLst>
          </p:cNvPr>
          <p:cNvSpPr>
            <a:spLocks noGrp="1"/>
          </p:cNvSpPr>
          <p:nvPr>
            <p:ph idx="1"/>
          </p:nvPr>
        </p:nvSpPr>
        <p:spPr/>
        <p:txBody>
          <a:bodyPr/>
          <a:lstStyle/>
          <a:p>
            <a:pPr marL="0" indent="0">
              <a:buNone/>
            </a:pPr>
            <a:r>
              <a:rPr lang="en-US" sz="2400" dirty="0"/>
              <a:t> </a:t>
            </a:r>
          </a:p>
        </p:txBody>
      </p:sp>
      <p:sp>
        <p:nvSpPr>
          <p:cNvPr id="4" name="Rectangle: Rounded Corners 3">
            <a:extLst>
              <a:ext uri="{FF2B5EF4-FFF2-40B4-BE49-F238E27FC236}">
                <a16:creationId xmlns:a16="http://schemas.microsoft.com/office/drawing/2014/main" id="{81AABCC2-CBF0-4284-9EF2-90F2BBCFDA91}"/>
              </a:ext>
            </a:extLst>
          </p:cNvPr>
          <p:cNvSpPr/>
          <p:nvPr/>
        </p:nvSpPr>
        <p:spPr>
          <a:xfrm>
            <a:off x="320040" y="1687025"/>
            <a:ext cx="2286000" cy="1371600"/>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Never Enrolled Patients/Subjects</a:t>
            </a:r>
          </a:p>
        </p:txBody>
      </p:sp>
      <p:sp>
        <p:nvSpPr>
          <p:cNvPr id="5" name="Rectangle: Rounded Corners 4">
            <a:extLst>
              <a:ext uri="{FF2B5EF4-FFF2-40B4-BE49-F238E27FC236}">
                <a16:creationId xmlns:a16="http://schemas.microsoft.com/office/drawing/2014/main" id="{495C9757-6ED1-4BC8-B40C-BC2788790B50}"/>
              </a:ext>
            </a:extLst>
          </p:cNvPr>
          <p:cNvSpPr/>
          <p:nvPr/>
        </p:nvSpPr>
        <p:spPr>
          <a:xfrm>
            <a:off x="6537960" y="1687025"/>
            <a:ext cx="2286000" cy="1371600"/>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Enrolled Subjects but Data Collection Completed on all Subjects</a:t>
            </a:r>
          </a:p>
        </p:txBody>
      </p:sp>
      <p:sp>
        <p:nvSpPr>
          <p:cNvPr id="6" name="Rectangle: Rounded Corners 5">
            <a:extLst>
              <a:ext uri="{FF2B5EF4-FFF2-40B4-BE49-F238E27FC236}">
                <a16:creationId xmlns:a16="http://schemas.microsoft.com/office/drawing/2014/main" id="{54FCEC7F-EA96-4830-9D30-3D082EECA127}"/>
              </a:ext>
            </a:extLst>
          </p:cNvPr>
          <p:cNvSpPr/>
          <p:nvPr/>
        </p:nvSpPr>
        <p:spPr>
          <a:xfrm>
            <a:off x="3565745" y="1712668"/>
            <a:ext cx="2286000" cy="1341437"/>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Enrolled Subjects but Data Collection Not Complete</a:t>
            </a:r>
          </a:p>
        </p:txBody>
      </p:sp>
      <p:sp>
        <p:nvSpPr>
          <p:cNvPr id="7" name="Pentagon 6">
            <a:extLst>
              <a:ext uri="{FF2B5EF4-FFF2-40B4-BE49-F238E27FC236}">
                <a16:creationId xmlns:a16="http://schemas.microsoft.com/office/drawing/2014/main" id="{4E2F2632-650D-438C-99C6-39433E92EE42}"/>
              </a:ext>
            </a:extLst>
          </p:cNvPr>
          <p:cNvSpPr/>
          <p:nvPr/>
        </p:nvSpPr>
        <p:spPr>
          <a:xfrm>
            <a:off x="3188968" y="5177144"/>
            <a:ext cx="2743200" cy="1371600"/>
          </a:xfrm>
          <a:prstGeom prst="pentagon">
            <a:avLst/>
          </a:prstGeom>
          <a:solidFill>
            <a:srgbClr val="E21E0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Inform the R&amp;D Committee the Mayo Clinic EAP Can be Closed </a:t>
            </a:r>
          </a:p>
        </p:txBody>
      </p:sp>
      <p:cxnSp>
        <p:nvCxnSpPr>
          <p:cNvPr id="9" name="Straight Connector 8">
            <a:extLst>
              <a:ext uri="{FF2B5EF4-FFF2-40B4-BE49-F238E27FC236}">
                <a16:creationId xmlns:a16="http://schemas.microsoft.com/office/drawing/2014/main" id="{F3797E71-1FC0-4485-98F4-E3DB25BEE2D7}"/>
              </a:ext>
            </a:extLst>
          </p:cNvPr>
          <p:cNvCxnSpPr>
            <a:cxnSpLocks/>
          </p:cNvCxnSpPr>
          <p:nvPr/>
        </p:nvCxnSpPr>
        <p:spPr>
          <a:xfrm>
            <a:off x="1371600" y="3058625"/>
            <a:ext cx="0" cy="2623587"/>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1D53DDF-A714-4427-92B5-29A07471EFD4}"/>
              </a:ext>
            </a:extLst>
          </p:cNvPr>
          <p:cNvCxnSpPr>
            <a:cxnSpLocks/>
          </p:cNvCxnSpPr>
          <p:nvPr/>
        </p:nvCxnSpPr>
        <p:spPr>
          <a:xfrm>
            <a:off x="7924800" y="3058625"/>
            <a:ext cx="0" cy="2656375"/>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56C9ECA3-C550-4964-9011-4B125BFC7996}"/>
              </a:ext>
            </a:extLst>
          </p:cNvPr>
          <p:cNvSpPr/>
          <p:nvPr/>
        </p:nvSpPr>
        <p:spPr>
          <a:xfrm>
            <a:off x="3047999" y="3556397"/>
            <a:ext cx="3040379" cy="1122975"/>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Complete Data Collection on Enrolled Subjects</a:t>
            </a:r>
          </a:p>
        </p:txBody>
      </p:sp>
      <p:cxnSp>
        <p:nvCxnSpPr>
          <p:cNvPr id="15" name="Straight Arrow Connector 14">
            <a:extLst>
              <a:ext uri="{FF2B5EF4-FFF2-40B4-BE49-F238E27FC236}">
                <a16:creationId xmlns:a16="http://schemas.microsoft.com/office/drawing/2014/main" id="{AE5C0A3E-20C0-4051-A870-0F109D2EC7B0}"/>
              </a:ext>
            </a:extLst>
          </p:cNvPr>
          <p:cNvCxnSpPr>
            <a:cxnSpLocks/>
          </p:cNvCxnSpPr>
          <p:nvPr/>
        </p:nvCxnSpPr>
        <p:spPr>
          <a:xfrm flipH="1">
            <a:off x="4556758" y="3033717"/>
            <a:ext cx="7620" cy="486739"/>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34ACFA8E-052B-45D0-9037-D318A72DE7B0}"/>
              </a:ext>
            </a:extLst>
          </p:cNvPr>
          <p:cNvCxnSpPr>
            <a:cxnSpLocks/>
          </p:cNvCxnSpPr>
          <p:nvPr/>
        </p:nvCxnSpPr>
        <p:spPr>
          <a:xfrm flipH="1">
            <a:off x="4560568" y="4690405"/>
            <a:ext cx="7620" cy="4867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1D9F6D91-8FD3-41F5-8644-1DBEBE86F817}"/>
              </a:ext>
            </a:extLst>
          </p:cNvPr>
          <p:cNvCxnSpPr>
            <a:cxnSpLocks/>
          </p:cNvCxnSpPr>
          <p:nvPr/>
        </p:nvCxnSpPr>
        <p:spPr>
          <a:xfrm>
            <a:off x="1371600" y="5715000"/>
            <a:ext cx="1817368"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A23718EC-389E-4C95-884B-79C810C18118}"/>
              </a:ext>
            </a:extLst>
          </p:cNvPr>
          <p:cNvCxnSpPr>
            <a:endCxn id="7" idx="5"/>
          </p:cNvCxnSpPr>
          <p:nvPr/>
        </p:nvCxnSpPr>
        <p:spPr>
          <a:xfrm flipH="1" flipV="1">
            <a:off x="5932165" y="5701047"/>
            <a:ext cx="1992635" cy="13953"/>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4104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D90FD-8B66-45FE-8B06-C01E745C8900}"/>
              </a:ext>
            </a:extLst>
          </p:cNvPr>
          <p:cNvSpPr>
            <a:spLocks noGrp="1"/>
          </p:cNvSpPr>
          <p:nvPr>
            <p:ph type="title"/>
          </p:nvPr>
        </p:nvSpPr>
        <p:spPr/>
        <p:txBody>
          <a:bodyPr/>
          <a:lstStyle/>
          <a:p>
            <a:r>
              <a:rPr lang="en-US" dirty="0"/>
              <a:t>Pathways for Use of Investigational Drugs and Biologics</a:t>
            </a:r>
          </a:p>
        </p:txBody>
      </p:sp>
      <p:sp>
        <p:nvSpPr>
          <p:cNvPr id="3" name="Content Placeholder 2">
            <a:extLst>
              <a:ext uri="{FF2B5EF4-FFF2-40B4-BE49-F238E27FC236}">
                <a16:creationId xmlns:a16="http://schemas.microsoft.com/office/drawing/2014/main" id="{E05EE700-0C4C-4839-9532-2410405F548A}"/>
              </a:ext>
            </a:extLst>
          </p:cNvPr>
          <p:cNvSpPr>
            <a:spLocks noGrp="1"/>
          </p:cNvSpPr>
          <p:nvPr>
            <p:ph idx="1"/>
          </p:nvPr>
        </p:nvSpPr>
        <p:spPr/>
        <p:txBody>
          <a:bodyPr/>
          <a:lstStyle/>
          <a:p>
            <a:r>
              <a:rPr lang="en-US" sz="2400" dirty="0"/>
              <a:t>VHA allows each of these pathways to be used as per the requirements of each. </a:t>
            </a:r>
          </a:p>
          <a:p>
            <a:r>
              <a:rPr lang="en-US" sz="2400" dirty="0"/>
              <a:t>However, all VHA Medical Facilities are not permitted to use each pathway. </a:t>
            </a:r>
          </a:p>
          <a:p>
            <a:r>
              <a:rPr lang="en-US" sz="2400" dirty="0"/>
              <a:t>The remainder of this presentation will focus on the following three pathways for investigational drugs and biologics used under:</a:t>
            </a:r>
          </a:p>
          <a:p>
            <a:pPr lvl="1"/>
            <a:r>
              <a:rPr lang="en-US" dirty="0"/>
              <a:t>FDA’s Expanded Access Regulations</a:t>
            </a:r>
          </a:p>
          <a:p>
            <a:pPr lvl="1"/>
            <a:r>
              <a:rPr lang="en-US" dirty="0"/>
              <a:t>FDA’s Emergency Use Authorization, or the </a:t>
            </a:r>
          </a:p>
          <a:p>
            <a:pPr lvl="1"/>
            <a:r>
              <a:rPr lang="en-US" dirty="0"/>
              <a:t>Right to Try Act  </a:t>
            </a:r>
          </a:p>
        </p:txBody>
      </p:sp>
    </p:spTree>
    <p:extLst>
      <p:ext uri="{BB962C8B-B14F-4D97-AF65-F5344CB8AC3E}">
        <p14:creationId xmlns:p14="http://schemas.microsoft.com/office/powerpoint/2010/main" val="37015577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4AD74-3342-4795-AAA1-2D11E8C95360}"/>
              </a:ext>
            </a:extLst>
          </p:cNvPr>
          <p:cNvSpPr>
            <a:spLocks noGrp="1"/>
          </p:cNvSpPr>
          <p:nvPr>
            <p:ph type="title"/>
          </p:nvPr>
        </p:nvSpPr>
        <p:spPr/>
        <p:txBody>
          <a:bodyPr/>
          <a:lstStyle/>
          <a:p>
            <a:r>
              <a:rPr lang="en-US" sz="2800" dirty="0"/>
              <a:t>Is a VA Investigator Required to Inform the Mayo Clinic IRB When the Participating Site Closes?</a:t>
            </a:r>
          </a:p>
        </p:txBody>
      </p:sp>
      <p:sp>
        <p:nvSpPr>
          <p:cNvPr id="3" name="Content Placeholder 2">
            <a:extLst>
              <a:ext uri="{FF2B5EF4-FFF2-40B4-BE49-F238E27FC236}">
                <a16:creationId xmlns:a16="http://schemas.microsoft.com/office/drawing/2014/main" id="{2F78102E-D6CE-4939-8F33-F423F9346AFE}"/>
              </a:ext>
            </a:extLst>
          </p:cNvPr>
          <p:cNvSpPr>
            <a:spLocks noGrp="1"/>
          </p:cNvSpPr>
          <p:nvPr>
            <p:ph idx="1"/>
          </p:nvPr>
        </p:nvSpPr>
        <p:spPr/>
        <p:txBody>
          <a:bodyPr/>
          <a:lstStyle/>
          <a:p>
            <a:r>
              <a:rPr lang="en-US" sz="2400" u="sng" dirty="0"/>
              <a:t>No.</a:t>
            </a:r>
            <a:r>
              <a:rPr lang="en-US" sz="2400" dirty="0"/>
              <a:t> </a:t>
            </a:r>
          </a:p>
          <a:p>
            <a:r>
              <a:rPr lang="en-US" sz="2400" dirty="0"/>
              <a:t>Once all follow up data on all patients have been provided and the weekly status update/end of study form for all patients have been completed, the study is ready to be closed.</a:t>
            </a:r>
          </a:p>
          <a:p>
            <a:r>
              <a:rPr lang="en-US" sz="2400" dirty="0"/>
              <a:t>The Mayo Clinic IRB is not requiring a letter from the VA Investigator to close the study, nor will there be communication from the Mayo Clinic IRB or Study Sponsor to close the study. </a:t>
            </a:r>
          </a:p>
        </p:txBody>
      </p:sp>
    </p:spTree>
    <p:extLst>
      <p:ext uri="{BB962C8B-B14F-4D97-AF65-F5344CB8AC3E}">
        <p14:creationId xmlns:p14="http://schemas.microsoft.com/office/powerpoint/2010/main" val="9058619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BE70B-7F45-495A-9173-DDB016E3C0A7}"/>
              </a:ext>
            </a:extLst>
          </p:cNvPr>
          <p:cNvSpPr>
            <a:spLocks noGrp="1"/>
          </p:cNvSpPr>
          <p:nvPr>
            <p:ph type="title"/>
          </p:nvPr>
        </p:nvSpPr>
        <p:spPr/>
        <p:txBody>
          <a:bodyPr/>
          <a:lstStyle/>
          <a:p>
            <a:r>
              <a:rPr lang="en-US" dirty="0"/>
              <a:t>Closing the Mayo Clinic EAP</a:t>
            </a:r>
          </a:p>
        </p:txBody>
      </p:sp>
      <p:sp>
        <p:nvSpPr>
          <p:cNvPr id="3" name="Content Placeholder 2">
            <a:extLst>
              <a:ext uri="{FF2B5EF4-FFF2-40B4-BE49-F238E27FC236}">
                <a16:creationId xmlns:a16="http://schemas.microsoft.com/office/drawing/2014/main" id="{51A34E9D-AB87-40F2-8F27-A3161EA58AA1}"/>
              </a:ext>
            </a:extLst>
          </p:cNvPr>
          <p:cNvSpPr>
            <a:spLocks noGrp="1"/>
          </p:cNvSpPr>
          <p:nvPr>
            <p:ph idx="1"/>
          </p:nvPr>
        </p:nvSpPr>
        <p:spPr/>
        <p:txBody>
          <a:bodyPr/>
          <a:lstStyle/>
          <a:p>
            <a:r>
              <a:rPr lang="en-US" sz="2000" dirty="0"/>
              <a:t>There is no need nor requirement to inform ORO or ORD that your participating VA Facility has closed the study.</a:t>
            </a:r>
          </a:p>
          <a:p>
            <a:r>
              <a:rPr lang="en-US" sz="2000" dirty="0"/>
              <a:t>There are no revisions to your VA Facility’s Federal Wide Assurance to remove the Mayo Clinic IRB as an IRB of Record because it was not required for this specific study.</a:t>
            </a:r>
          </a:p>
          <a:p>
            <a:r>
              <a:rPr lang="en-US" sz="2000" dirty="0"/>
              <a:t>The end of the Mayo Clinic EAP ends your VA Facility’s IRB reliance with the Mayo Clinic IRB. </a:t>
            </a:r>
          </a:p>
          <a:p>
            <a:r>
              <a:rPr lang="en-US" sz="2000" dirty="0"/>
              <a:t>If your VA Facility wished to rely upon the Mayo Clinic IRB for another study in the future, ORD policies must be followed for reliance on the Mayo Clinic IRB as per ORD policy.  Please see instructions at </a:t>
            </a:r>
            <a:r>
              <a:rPr lang="en-US" sz="2000" dirty="0">
                <a:hlinkClick r:id="rId2"/>
              </a:rPr>
              <a:t>https://www.research.va.gov/programs/orppe/single_irb.cfm</a:t>
            </a:r>
            <a:endParaRPr lang="en-US" sz="2000" dirty="0"/>
          </a:p>
          <a:p>
            <a:pPr marL="0" indent="0">
              <a:buNone/>
            </a:pPr>
            <a:endParaRPr lang="en-US" sz="2400" dirty="0"/>
          </a:p>
        </p:txBody>
      </p:sp>
    </p:spTree>
    <p:extLst>
      <p:ext uri="{BB962C8B-B14F-4D97-AF65-F5344CB8AC3E}">
        <p14:creationId xmlns:p14="http://schemas.microsoft.com/office/powerpoint/2010/main" val="28760305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64BC1-3D79-4832-9731-CED3636C3DD7}"/>
              </a:ext>
            </a:extLst>
          </p:cNvPr>
          <p:cNvSpPr>
            <a:spLocks noGrp="1"/>
          </p:cNvSpPr>
          <p:nvPr>
            <p:ph type="title"/>
          </p:nvPr>
        </p:nvSpPr>
        <p:spPr/>
        <p:txBody>
          <a:bodyPr/>
          <a:lstStyle/>
          <a:p>
            <a:r>
              <a:rPr lang="en-US" dirty="0"/>
              <a:t>Use of COVID-19 Convalescent Plasma:  Emergency Use Authorization</a:t>
            </a:r>
          </a:p>
        </p:txBody>
      </p:sp>
      <p:pic>
        <p:nvPicPr>
          <p:cNvPr id="4" name="Content Placeholder 3">
            <a:extLst>
              <a:ext uri="{FF2B5EF4-FFF2-40B4-BE49-F238E27FC236}">
                <a16:creationId xmlns:a16="http://schemas.microsoft.com/office/drawing/2014/main" id="{075D186A-6200-468F-A4A4-09DD1D038E09}"/>
              </a:ext>
            </a:extLst>
          </p:cNvPr>
          <p:cNvPicPr>
            <a:picLocks noGrp="1" noChangeAspect="1"/>
          </p:cNvPicPr>
          <p:nvPr>
            <p:ph idx="1"/>
          </p:nvPr>
        </p:nvPicPr>
        <p:blipFill rotWithShape="1">
          <a:blip r:embed="rId2"/>
          <a:srcRect l="33344" t="23068" r="38604" b="12516"/>
          <a:stretch/>
        </p:blipFill>
        <p:spPr>
          <a:xfrm>
            <a:off x="2800350" y="1664176"/>
            <a:ext cx="3543300" cy="4576763"/>
          </a:xfrm>
          <a:prstGeom prst="rect">
            <a:avLst/>
          </a:prstGeom>
        </p:spPr>
      </p:pic>
      <p:sp>
        <p:nvSpPr>
          <p:cNvPr id="7" name="Rectangle 6">
            <a:extLst>
              <a:ext uri="{FF2B5EF4-FFF2-40B4-BE49-F238E27FC236}">
                <a16:creationId xmlns:a16="http://schemas.microsoft.com/office/drawing/2014/main" id="{F104B83D-0BAB-4EC4-AAE8-95DDF6FACF7E}"/>
              </a:ext>
            </a:extLst>
          </p:cNvPr>
          <p:cNvSpPr/>
          <p:nvPr/>
        </p:nvSpPr>
        <p:spPr>
          <a:xfrm>
            <a:off x="2438400" y="6339840"/>
            <a:ext cx="4572000" cy="338554"/>
          </a:xfrm>
          <a:prstGeom prst="rect">
            <a:avLst/>
          </a:prstGeom>
        </p:spPr>
        <p:txBody>
          <a:bodyPr>
            <a:spAutoFit/>
          </a:bodyPr>
          <a:lstStyle/>
          <a:p>
            <a:r>
              <a:rPr lang="en-US" sz="1600" u="sng" dirty="0">
                <a:solidFill>
                  <a:srgbClr val="0563C1"/>
                </a:solidFill>
                <a:latin typeface="Arial" panose="020B0604020202020204" pitchFamily="34" charset="0"/>
                <a:ea typeface="Calibri" panose="020F0502020204030204" pitchFamily="34" charset="0"/>
                <a:hlinkClick r:id="rId3"/>
              </a:rPr>
              <a:t>https://www.fda.gov/media/141477/download</a:t>
            </a:r>
            <a:endParaRPr lang="en-US" sz="1600" dirty="0"/>
          </a:p>
        </p:txBody>
      </p:sp>
    </p:spTree>
    <p:extLst>
      <p:ext uri="{BB962C8B-B14F-4D97-AF65-F5344CB8AC3E}">
        <p14:creationId xmlns:p14="http://schemas.microsoft.com/office/powerpoint/2010/main" val="2973163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C1E2-92B9-4F0E-82E6-C0AA7A534DB0}"/>
              </a:ext>
            </a:extLst>
          </p:cNvPr>
          <p:cNvSpPr>
            <a:spLocks noGrp="1"/>
          </p:cNvSpPr>
          <p:nvPr>
            <p:ph type="title"/>
          </p:nvPr>
        </p:nvSpPr>
        <p:spPr/>
        <p:txBody>
          <a:bodyPr/>
          <a:lstStyle/>
          <a:p>
            <a:r>
              <a:rPr lang="en-US" dirty="0"/>
              <a:t>Use of COVID-19 Convalescent Plasma:  Emergency Use Authorization</a:t>
            </a:r>
          </a:p>
        </p:txBody>
      </p:sp>
      <p:sp>
        <p:nvSpPr>
          <p:cNvPr id="3" name="Content Placeholder 2">
            <a:extLst>
              <a:ext uri="{FF2B5EF4-FFF2-40B4-BE49-F238E27FC236}">
                <a16:creationId xmlns:a16="http://schemas.microsoft.com/office/drawing/2014/main" id="{BE99A570-A8EC-484D-ACC3-9357E6AEFAAF}"/>
              </a:ext>
            </a:extLst>
          </p:cNvPr>
          <p:cNvSpPr>
            <a:spLocks noGrp="1"/>
          </p:cNvSpPr>
          <p:nvPr>
            <p:ph idx="1"/>
          </p:nvPr>
        </p:nvSpPr>
        <p:spPr/>
        <p:txBody>
          <a:bodyPr/>
          <a:lstStyle/>
          <a:p>
            <a:r>
              <a:rPr lang="en-US" sz="2200" dirty="0"/>
              <a:t>Use of CCP under the EUA is not research.</a:t>
            </a:r>
          </a:p>
          <a:p>
            <a:pPr lvl="1"/>
            <a:r>
              <a:rPr lang="en-US" sz="2200" dirty="0"/>
              <a:t>Clinicians who prescribe CCP under the EUA are not Investigators.</a:t>
            </a:r>
          </a:p>
          <a:p>
            <a:r>
              <a:rPr lang="en-US" sz="2200" dirty="0"/>
              <a:t>The process your VA Facility uses to obtain CCP does not change as a result of the closure of the Mayo Clinic EAP.</a:t>
            </a:r>
          </a:p>
          <a:p>
            <a:r>
              <a:rPr lang="en-US" sz="2200" dirty="0"/>
              <a:t>Your VA Facility cannot choose to continue IRB review and oversight for use of CCP under the EUA.  </a:t>
            </a:r>
          </a:p>
          <a:p>
            <a:r>
              <a:rPr lang="en-US" sz="2200" dirty="0"/>
              <a:t>However, if CCP is used in a clinical trial, CCP requires approval of an IND from FDA and IRB and R&amp;D Committee approval. </a:t>
            </a:r>
          </a:p>
        </p:txBody>
      </p:sp>
    </p:spTree>
    <p:extLst>
      <p:ext uri="{BB962C8B-B14F-4D97-AF65-F5344CB8AC3E}">
        <p14:creationId xmlns:p14="http://schemas.microsoft.com/office/powerpoint/2010/main" val="41766411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F0221-18CB-4BFA-95F1-CA517F2A2C8E}"/>
              </a:ext>
            </a:extLst>
          </p:cNvPr>
          <p:cNvSpPr>
            <a:spLocks noGrp="1"/>
          </p:cNvSpPr>
          <p:nvPr>
            <p:ph type="title"/>
          </p:nvPr>
        </p:nvSpPr>
        <p:spPr/>
        <p:txBody>
          <a:bodyPr/>
          <a:lstStyle/>
          <a:p>
            <a:r>
              <a:rPr lang="en-US" dirty="0"/>
              <a:t>Do Not Misinterpret CCP’s Emergency Use Authorization</a:t>
            </a:r>
          </a:p>
        </p:txBody>
      </p:sp>
      <p:pic>
        <p:nvPicPr>
          <p:cNvPr id="6" name="Content Placeholder 5" descr="A close up of a logo&#10;&#10;Description automatically generated">
            <a:extLst>
              <a:ext uri="{FF2B5EF4-FFF2-40B4-BE49-F238E27FC236}">
                <a16:creationId xmlns:a16="http://schemas.microsoft.com/office/drawing/2014/main" id="{126B457B-0265-415E-9289-D8CB49204FE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53702" y="1935163"/>
            <a:ext cx="5836595" cy="4191000"/>
          </a:xfrm>
        </p:spPr>
      </p:pic>
    </p:spTree>
    <p:extLst>
      <p:ext uri="{BB962C8B-B14F-4D97-AF65-F5344CB8AC3E}">
        <p14:creationId xmlns:p14="http://schemas.microsoft.com/office/powerpoint/2010/main" val="33332387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B6087A4D-BD08-424B-BE0A-3DA44F54449A}"/>
              </a:ext>
            </a:extLst>
          </p:cNvPr>
          <p:cNvSpPr>
            <a:spLocks noGrp="1"/>
          </p:cNvSpPr>
          <p:nvPr>
            <p:ph type="body" sz="half" idx="2"/>
          </p:nvPr>
        </p:nvSpPr>
        <p:spPr>
          <a:xfrm>
            <a:off x="76200" y="2895600"/>
            <a:ext cx="3124201" cy="1219200"/>
          </a:xfrm>
        </p:spPr>
        <p:txBody>
          <a:bodyPr/>
          <a:lstStyle/>
          <a:p>
            <a:pPr algn="ctr"/>
            <a:r>
              <a:rPr lang="en-US" dirty="0"/>
              <a:t>EUA for COVID-19 Convalescent Plasma </a:t>
            </a:r>
          </a:p>
        </p:txBody>
      </p:sp>
      <p:sp>
        <p:nvSpPr>
          <p:cNvPr id="2" name="Title 1">
            <a:extLst>
              <a:ext uri="{FF2B5EF4-FFF2-40B4-BE49-F238E27FC236}">
                <a16:creationId xmlns:a16="http://schemas.microsoft.com/office/drawing/2014/main" id="{C695E764-D184-465A-B0CE-747E6CA32A1A}"/>
              </a:ext>
            </a:extLst>
          </p:cNvPr>
          <p:cNvSpPr>
            <a:spLocks noGrp="1"/>
          </p:cNvSpPr>
          <p:nvPr>
            <p:ph type="title"/>
          </p:nvPr>
        </p:nvSpPr>
        <p:spPr>
          <a:xfrm>
            <a:off x="457200" y="274638"/>
            <a:ext cx="8229600" cy="1290637"/>
          </a:xfrm>
        </p:spPr>
        <p:txBody>
          <a:bodyPr wrap="square" anchor="b">
            <a:normAutofit/>
          </a:bodyPr>
          <a:lstStyle/>
          <a:p>
            <a:r>
              <a:rPr lang="en-US" dirty="0"/>
              <a:t>CCP is Not Standard of Care for COVID-19</a:t>
            </a:r>
          </a:p>
        </p:txBody>
      </p:sp>
      <p:pic>
        <p:nvPicPr>
          <p:cNvPr id="9" name="Picture Placeholder 8" descr="A picture containing drawing&#10;&#10;Description automatically generated">
            <a:extLst>
              <a:ext uri="{FF2B5EF4-FFF2-40B4-BE49-F238E27FC236}">
                <a16:creationId xmlns:a16="http://schemas.microsoft.com/office/drawing/2014/main" id="{A5F04C86-254F-4C7C-895C-840EF6BC2A00}"/>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7666" t="25829" r="23290" b="22118"/>
          <a:stretch/>
        </p:blipFill>
        <p:spPr>
          <a:xfrm>
            <a:off x="3087328" y="2667000"/>
            <a:ext cx="2780071" cy="2209800"/>
          </a:xfrm>
        </p:spPr>
      </p:pic>
      <p:sp>
        <p:nvSpPr>
          <p:cNvPr id="11" name="Text Placeholder 2">
            <a:extLst>
              <a:ext uri="{FF2B5EF4-FFF2-40B4-BE49-F238E27FC236}">
                <a16:creationId xmlns:a16="http://schemas.microsoft.com/office/drawing/2014/main" id="{B8ED2BA9-F76A-47C3-A682-09561DB197BB}"/>
              </a:ext>
            </a:extLst>
          </p:cNvPr>
          <p:cNvSpPr txBox="1">
            <a:spLocks/>
          </p:cNvSpPr>
          <p:nvPr/>
        </p:nvSpPr>
        <p:spPr bwMode="auto">
          <a:xfrm>
            <a:off x="5906727" y="2819400"/>
            <a:ext cx="2971800"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ts val="0"/>
              </a:spcBef>
              <a:spcAft>
                <a:spcPts val="1200"/>
              </a:spcAft>
              <a:buFont typeface="Arial" pitchFamily="34" charset="0"/>
              <a:buNone/>
              <a:defRPr sz="2400" kern="1200">
                <a:solidFill>
                  <a:schemeClr val="tx1"/>
                </a:solidFill>
                <a:latin typeface="Tahoma" pitchFamily="34" charset="0"/>
                <a:ea typeface="Tahoma" pitchFamily="34" charset="0"/>
                <a:cs typeface="Tahoma" pitchFamily="34" charset="0"/>
              </a:defRPr>
            </a:lvl1pPr>
            <a:lvl2pPr marL="457200" indent="0" algn="l" defTabSz="457200" rtl="0" eaLnBrk="0" fontAlgn="base" hangingPunct="0">
              <a:spcBef>
                <a:spcPts val="0"/>
              </a:spcBef>
              <a:spcAft>
                <a:spcPts val="1200"/>
              </a:spcAft>
              <a:buFont typeface="Arial" pitchFamily="34" charset="0"/>
              <a:buNone/>
              <a:defRPr sz="1200" kern="1200">
                <a:solidFill>
                  <a:schemeClr val="tx1"/>
                </a:solidFill>
                <a:latin typeface="Tahoma" pitchFamily="34" charset="0"/>
                <a:ea typeface="Tahoma" pitchFamily="34" charset="0"/>
                <a:cs typeface="Tahoma" pitchFamily="34" charset="0"/>
              </a:defRPr>
            </a:lvl2pPr>
            <a:lvl3pPr marL="914400" indent="0" algn="l" defTabSz="457200" rtl="0" eaLnBrk="0" fontAlgn="base" hangingPunct="0">
              <a:spcBef>
                <a:spcPts val="0"/>
              </a:spcBef>
              <a:spcAft>
                <a:spcPts val="1200"/>
              </a:spcAft>
              <a:buFont typeface="Arial" pitchFamily="34" charset="0"/>
              <a:buNone/>
              <a:defRPr sz="1000" kern="1200">
                <a:solidFill>
                  <a:schemeClr val="tx1"/>
                </a:solidFill>
                <a:latin typeface="Tahoma" pitchFamily="34" charset="0"/>
                <a:ea typeface="Tahoma" pitchFamily="34" charset="0"/>
                <a:cs typeface="Tahoma" pitchFamily="34" charset="0"/>
              </a:defRPr>
            </a:lvl3pPr>
            <a:lvl4pPr marL="1371600" indent="0" algn="l" defTabSz="457200" rtl="0" eaLnBrk="0" fontAlgn="base" hangingPunct="0">
              <a:spcBef>
                <a:spcPts val="0"/>
              </a:spcBef>
              <a:spcAft>
                <a:spcPts val="1200"/>
              </a:spcAft>
              <a:buFont typeface="Arial" pitchFamily="34" charset="0"/>
              <a:buNone/>
              <a:defRPr sz="900" kern="1200">
                <a:solidFill>
                  <a:schemeClr val="tx1"/>
                </a:solidFill>
                <a:latin typeface="Tahoma" pitchFamily="34" charset="0"/>
                <a:ea typeface="Tahoma" pitchFamily="34" charset="0"/>
                <a:cs typeface="Tahoma" pitchFamily="34" charset="0"/>
              </a:defRPr>
            </a:lvl4pPr>
            <a:lvl5pPr marL="1828800" indent="0" algn="l" defTabSz="457200" rtl="0" eaLnBrk="0" fontAlgn="base" hangingPunct="0">
              <a:spcBef>
                <a:spcPct val="20000"/>
              </a:spcBef>
              <a:spcAft>
                <a:spcPct val="0"/>
              </a:spcAft>
              <a:buFont typeface="Arial" pitchFamily="34" charset="0"/>
              <a:buNone/>
              <a:defRPr sz="900" kern="1200">
                <a:solidFill>
                  <a:schemeClr val="tx1"/>
                </a:solidFill>
                <a:latin typeface="Georgia"/>
                <a:ea typeface="Georgia" charset="0"/>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dirty="0"/>
              <a:t>Standard of Care or Usual Care for Treatment of COVID-19</a:t>
            </a:r>
          </a:p>
        </p:txBody>
      </p:sp>
      <p:sp>
        <p:nvSpPr>
          <p:cNvPr id="12" name="TextBox 11">
            <a:extLst>
              <a:ext uri="{FF2B5EF4-FFF2-40B4-BE49-F238E27FC236}">
                <a16:creationId xmlns:a16="http://schemas.microsoft.com/office/drawing/2014/main" id="{601CD411-B9CE-4E04-AB2A-5B82A9388345}"/>
              </a:ext>
            </a:extLst>
          </p:cNvPr>
          <p:cNvSpPr txBox="1"/>
          <p:nvPr/>
        </p:nvSpPr>
        <p:spPr>
          <a:xfrm>
            <a:off x="265473" y="5105400"/>
            <a:ext cx="8421327" cy="1077218"/>
          </a:xfrm>
          <a:prstGeom prst="rect">
            <a:avLst/>
          </a:prstGeom>
          <a:noFill/>
        </p:spPr>
        <p:txBody>
          <a:bodyPr wrap="square" rtlCol="0">
            <a:spAutoFit/>
          </a:bodyPr>
          <a:lstStyle/>
          <a:p>
            <a:pPr algn="ctr"/>
            <a:r>
              <a:rPr lang="en-US" sz="3200" dirty="0"/>
              <a:t>Information from well-controlled randomized clinical trials (RCTs) are needed.  </a:t>
            </a:r>
          </a:p>
        </p:txBody>
      </p:sp>
    </p:spTree>
    <p:extLst>
      <p:ext uri="{BB962C8B-B14F-4D97-AF65-F5344CB8AC3E}">
        <p14:creationId xmlns:p14="http://schemas.microsoft.com/office/powerpoint/2010/main" val="42340294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C1E2-92B9-4F0E-82E6-C0AA7A534DB0}"/>
              </a:ext>
            </a:extLst>
          </p:cNvPr>
          <p:cNvSpPr>
            <a:spLocks noGrp="1"/>
          </p:cNvSpPr>
          <p:nvPr>
            <p:ph type="title"/>
          </p:nvPr>
        </p:nvSpPr>
        <p:spPr/>
        <p:txBody>
          <a:bodyPr/>
          <a:lstStyle/>
          <a:p>
            <a:r>
              <a:rPr lang="en-US" dirty="0"/>
              <a:t>CCP Emergency Use Authorization:  </a:t>
            </a:r>
            <a:br>
              <a:rPr lang="en-US" dirty="0"/>
            </a:br>
            <a:r>
              <a:rPr lang="en-US" dirty="0"/>
              <a:t>Scope of the EUA</a:t>
            </a:r>
          </a:p>
        </p:txBody>
      </p:sp>
      <p:sp>
        <p:nvSpPr>
          <p:cNvPr id="3" name="Content Placeholder 2">
            <a:extLst>
              <a:ext uri="{FF2B5EF4-FFF2-40B4-BE49-F238E27FC236}">
                <a16:creationId xmlns:a16="http://schemas.microsoft.com/office/drawing/2014/main" id="{BE99A570-A8EC-484D-ACC3-9357E6AEFAAF}"/>
              </a:ext>
            </a:extLst>
          </p:cNvPr>
          <p:cNvSpPr>
            <a:spLocks noGrp="1"/>
          </p:cNvSpPr>
          <p:nvPr>
            <p:ph idx="1"/>
          </p:nvPr>
        </p:nvSpPr>
        <p:spPr>
          <a:xfrm>
            <a:off x="457200" y="1828800"/>
            <a:ext cx="8229600" cy="4190513"/>
          </a:xfrm>
        </p:spPr>
        <p:txBody>
          <a:bodyPr/>
          <a:lstStyle/>
          <a:p>
            <a:r>
              <a:rPr lang="en-US" sz="2000" dirty="0"/>
              <a:t>EUA is active as of August 23, 2020. </a:t>
            </a:r>
          </a:p>
          <a:p>
            <a:pPr lvl="1"/>
            <a:r>
              <a:rPr lang="en-US" sz="2000" dirty="0"/>
              <a:t>The authorization will continue only for the duration of the declaration that circumstances exist justifying the authorization of the emergency use of drugs and biological products during the COVID-19 pandemic unless the authorization is terminated or revoked sooner. </a:t>
            </a:r>
          </a:p>
          <a:p>
            <a:r>
              <a:rPr lang="en-US" sz="2000" dirty="0"/>
              <a:t>EUA for CCP allows for its use in all hospitalized patients </a:t>
            </a:r>
            <a:r>
              <a:rPr lang="en-US" sz="2000"/>
              <a:t>with Covid-19.</a:t>
            </a:r>
            <a:endParaRPr lang="en-US" sz="2000" dirty="0"/>
          </a:p>
          <a:p>
            <a:r>
              <a:rPr lang="en-US" sz="2000" dirty="0"/>
              <a:t>Use of CCP by VA Investigator for a non-hospitalized individual is outside the scope of the EUA.</a:t>
            </a:r>
          </a:p>
          <a:p>
            <a:pPr lvl="1"/>
            <a:r>
              <a:rPr lang="en-US" sz="2000" dirty="0"/>
              <a:t>Requires approval of an IND from FDA, IRB approval, and R&amp;D Approval.</a:t>
            </a:r>
          </a:p>
        </p:txBody>
      </p:sp>
    </p:spTree>
    <p:extLst>
      <p:ext uri="{BB962C8B-B14F-4D97-AF65-F5344CB8AC3E}">
        <p14:creationId xmlns:p14="http://schemas.microsoft.com/office/powerpoint/2010/main" val="37151544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C1E2-92B9-4F0E-82E6-C0AA7A534DB0}"/>
              </a:ext>
            </a:extLst>
          </p:cNvPr>
          <p:cNvSpPr>
            <a:spLocks noGrp="1"/>
          </p:cNvSpPr>
          <p:nvPr>
            <p:ph type="title"/>
          </p:nvPr>
        </p:nvSpPr>
        <p:spPr/>
        <p:txBody>
          <a:bodyPr/>
          <a:lstStyle/>
          <a:p>
            <a:r>
              <a:rPr lang="en-US" dirty="0"/>
              <a:t>CCP Emergency Use Authorization:  </a:t>
            </a:r>
            <a:br>
              <a:rPr lang="en-US" dirty="0"/>
            </a:br>
            <a:r>
              <a:rPr lang="en-US" dirty="0"/>
              <a:t>EUA Requirements</a:t>
            </a:r>
          </a:p>
        </p:txBody>
      </p:sp>
      <p:sp>
        <p:nvSpPr>
          <p:cNvPr id="3" name="Content Placeholder 2">
            <a:extLst>
              <a:ext uri="{FF2B5EF4-FFF2-40B4-BE49-F238E27FC236}">
                <a16:creationId xmlns:a16="http://schemas.microsoft.com/office/drawing/2014/main" id="{BE99A570-A8EC-484D-ACC3-9357E6AEFAAF}"/>
              </a:ext>
            </a:extLst>
          </p:cNvPr>
          <p:cNvSpPr>
            <a:spLocks noGrp="1"/>
          </p:cNvSpPr>
          <p:nvPr>
            <p:ph idx="1"/>
          </p:nvPr>
        </p:nvSpPr>
        <p:spPr>
          <a:xfrm>
            <a:off x="457200" y="1828800"/>
            <a:ext cx="8229600" cy="4190513"/>
          </a:xfrm>
        </p:spPr>
        <p:txBody>
          <a:bodyPr/>
          <a:lstStyle/>
          <a:p>
            <a:r>
              <a:rPr lang="en-US" sz="2000" dirty="0"/>
              <a:t>Plasma donations must be tested by registered or licensed blood establishments for anti-SARS-CoV-2 antibodies as a manufacturing step to determine suitability before release. </a:t>
            </a:r>
          </a:p>
          <a:p>
            <a:r>
              <a:rPr lang="en-US" sz="2000" dirty="0"/>
              <a:t>Units tested by the Ortho VITROS SARS-CoV-2 IgG test and found to have a signal-to-cutoff (S/C) value of 12 or greater qualify as high titer COVID-19 convalescent plasma. </a:t>
            </a:r>
          </a:p>
          <a:p>
            <a:r>
              <a:rPr lang="en-US" sz="2000" dirty="0"/>
              <a:t>Units containing anti-SARS-CoV-2 antibodies but not qualified as high titer by the test described above are considered low titer units and must be labeled accordingly. </a:t>
            </a:r>
          </a:p>
          <a:p>
            <a:r>
              <a:rPr lang="en-US" sz="2000" dirty="0"/>
              <a:t>The health care provider may assess whether units with a S/C value of less than 12 are acceptable for use based on an individualized assessment of benefit-risk.</a:t>
            </a:r>
          </a:p>
        </p:txBody>
      </p:sp>
    </p:spTree>
    <p:extLst>
      <p:ext uri="{BB962C8B-B14F-4D97-AF65-F5344CB8AC3E}">
        <p14:creationId xmlns:p14="http://schemas.microsoft.com/office/powerpoint/2010/main" val="11648344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C1E2-92B9-4F0E-82E6-C0AA7A534DB0}"/>
              </a:ext>
            </a:extLst>
          </p:cNvPr>
          <p:cNvSpPr>
            <a:spLocks noGrp="1"/>
          </p:cNvSpPr>
          <p:nvPr>
            <p:ph type="title"/>
          </p:nvPr>
        </p:nvSpPr>
        <p:spPr/>
        <p:txBody>
          <a:bodyPr/>
          <a:lstStyle/>
          <a:p>
            <a:r>
              <a:rPr lang="en-US" dirty="0"/>
              <a:t>CCP Emergency Use Authorization:  </a:t>
            </a:r>
            <a:br>
              <a:rPr lang="en-US" dirty="0"/>
            </a:br>
            <a:r>
              <a:rPr lang="en-US" dirty="0"/>
              <a:t>EUA Requirements</a:t>
            </a:r>
          </a:p>
        </p:txBody>
      </p:sp>
      <p:sp>
        <p:nvSpPr>
          <p:cNvPr id="3" name="Content Placeholder 2">
            <a:extLst>
              <a:ext uri="{FF2B5EF4-FFF2-40B4-BE49-F238E27FC236}">
                <a16:creationId xmlns:a16="http://schemas.microsoft.com/office/drawing/2014/main" id="{BE99A570-A8EC-484D-ACC3-9357E6AEFAAF}"/>
              </a:ext>
            </a:extLst>
          </p:cNvPr>
          <p:cNvSpPr>
            <a:spLocks noGrp="1"/>
          </p:cNvSpPr>
          <p:nvPr>
            <p:ph idx="1"/>
          </p:nvPr>
        </p:nvSpPr>
        <p:spPr>
          <a:xfrm>
            <a:off x="457200" y="1828800"/>
            <a:ext cx="8229600" cy="4190513"/>
          </a:xfrm>
        </p:spPr>
        <p:txBody>
          <a:bodyPr/>
          <a:lstStyle/>
          <a:p>
            <a:r>
              <a:rPr lang="en-US" sz="2000" dirty="0"/>
              <a:t>Health care providers will administer the authorized COVID-19 convalescent plasma with anti-SARS-CoV-2 antibodies according to standard hospital procedures and institutional medical and nursing practices.</a:t>
            </a:r>
          </a:p>
          <a:p>
            <a:r>
              <a:rPr lang="en-US" sz="2000" dirty="0"/>
              <a:t>Clinical dosing may first consider starting with one COVID-19 convalescent plasma unit (about 200 mL), with administration of additional COVID-19 convalescent plasma units based on the prescribing physician’s medical judgment and the patient’s clinical response.</a:t>
            </a:r>
          </a:p>
        </p:txBody>
      </p:sp>
    </p:spTree>
    <p:extLst>
      <p:ext uri="{BB962C8B-B14F-4D97-AF65-F5344CB8AC3E}">
        <p14:creationId xmlns:p14="http://schemas.microsoft.com/office/powerpoint/2010/main" val="6244163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C1E2-92B9-4F0E-82E6-C0AA7A534DB0}"/>
              </a:ext>
            </a:extLst>
          </p:cNvPr>
          <p:cNvSpPr>
            <a:spLocks noGrp="1"/>
          </p:cNvSpPr>
          <p:nvPr>
            <p:ph type="title"/>
          </p:nvPr>
        </p:nvSpPr>
        <p:spPr/>
        <p:txBody>
          <a:bodyPr/>
          <a:lstStyle/>
          <a:p>
            <a:r>
              <a:rPr lang="en-US" dirty="0"/>
              <a:t>CCP Emergency Use Authorization:  </a:t>
            </a:r>
            <a:br>
              <a:rPr lang="en-US" dirty="0"/>
            </a:br>
            <a:r>
              <a:rPr lang="en-US" dirty="0"/>
              <a:t>EUA Requirements</a:t>
            </a:r>
          </a:p>
        </p:txBody>
      </p:sp>
      <p:sp>
        <p:nvSpPr>
          <p:cNvPr id="3" name="Content Placeholder 2">
            <a:extLst>
              <a:ext uri="{FF2B5EF4-FFF2-40B4-BE49-F238E27FC236}">
                <a16:creationId xmlns:a16="http://schemas.microsoft.com/office/drawing/2014/main" id="{BE99A570-A8EC-484D-ACC3-9357E6AEFAAF}"/>
              </a:ext>
            </a:extLst>
          </p:cNvPr>
          <p:cNvSpPr>
            <a:spLocks noGrp="1"/>
          </p:cNvSpPr>
          <p:nvPr>
            <p:ph idx="1"/>
          </p:nvPr>
        </p:nvSpPr>
        <p:spPr>
          <a:xfrm>
            <a:off x="457200" y="1828800"/>
            <a:ext cx="8229600" cy="4190513"/>
          </a:xfrm>
        </p:spPr>
        <p:txBody>
          <a:bodyPr/>
          <a:lstStyle/>
          <a:p>
            <a:r>
              <a:rPr lang="en-US" sz="2000" dirty="0"/>
              <a:t>COVID-19 convalescent plasma is authorized to be accompanied by the following product specific information required to be made available to health care providers and patients respectively:           </a:t>
            </a:r>
          </a:p>
          <a:p>
            <a:pPr lvl="1"/>
            <a:r>
              <a:rPr lang="en-US" sz="2000" dirty="0"/>
              <a:t>Fact Sheet for Health Care Providers: Emergency Use Authorization (EUA) of COVID-19 Convalescent Plasma for Treatment of COVID-19 in Hospitalized Patients, and</a:t>
            </a:r>
          </a:p>
          <a:p>
            <a:pPr lvl="1"/>
            <a:r>
              <a:rPr lang="en-US" sz="2000" dirty="0"/>
              <a:t>Fact Sheet for Patients and Parents/Caregivers: Emergency Use Authorization (EUA) of COVID-19 Convalescent Plasma for Treatment of COVID-19 in Hospitalized Patients.</a:t>
            </a:r>
          </a:p>
          <a:p>
            <a:pPr lvl="2"/>
            <a:r>
              <a:rPr lang="en-US" sz="2000" dirty="0"/>
              <a:t>This fact sheet will be uploaded into iMedConsent™ as educational material. </a:t>
            </a:r>
          </a:p>
        </p:txBody>
      </p:sp>
    </p:spTree>
    <p:extLst>
      <p:ext uri="{BB962C8B-B14F-4D97-AF65-F5344CB8AC3E}">
        <p14:creationId xmlns:p14="http://schemas.microsoft.com/office/powerpoint/2010/main" val="631699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DD1DF-9E0B-40E0-89F3-C4C5FC18EE5E}"/>
              </a:ext>
            </a:extLst>
          </p:cNvPr>
          <p:cNvSpPr>
            <a:spLocks noGrp="1"/>
          </p:cNvSpPr>
          <p:nvPr>
            <p:ph type="title"/>
          </p:nvPr>
        </p:nvSpPr>
        <p:spPr/>
        <p:txBody>
          <a:bodyPr/>
          <a:lstStyle/>
          <a:p>
            <a:r>
              <a:rPr lang="en-US" sz="3200" dirty="0"/>
              <a:t>Poll 1:  	Determining when the Drug’s Use is 			Investigational</a:t>
            </a:r>
          </a:p>
        </p:txBody>
      </p:sp>
      <p:sp>
        <p:nvSpPr>
          <p:cNvPr id="3" name="Content Placeholder 2">
            <a:extLst>
              <a:ext uri="{FF2B5EF4-FFF2-40B4-BE49-F238E27FC236}">
                <a16:creationId xmlns:a16="http://schemas.microsoft.com/office/drawing/2014/main" id="{8B918193-F604-430B-96EA-9584E866FEE6}"/>
              </a:ext>
            </a:extLst>
          </p:cNvPr>
          <p:cNvSpPr>
            <a:spLocks noGrp="1"/>
          </p:cNvSpPr>
          <p:nvPr>
            <p:ph idx="1"/>
          </p:nvPr>
        </p:nvSpPr>
        <p:spPr/>
        <p:txBody>
          <a:bodyPr/>
          <a:lstStyle/>
          <a:p>
            <a:pPr marL="0" indent="0">
              <a:buNone/>
            </a:pPr>
            <a:r>
              <a:rPr lang="en-US" dirty="0"/>
              <a:t>Question: In which of the following pathway(s) is the use of the drug considered to be an “investigational drug”? </a:t>
            </a:r>
          </a:p>
          <a:p>
            <a:pPr marL="0" indent="0">
              <a:buNone/>
            </a:pPr>
            <a:r>
              <a:rPr lang="en-US" dirty="0"/>
              <a:t>	a.	FDA’s expanded access regulations</a:t>
            </a:r>
          </a:p>
          <a:p>
            <a:pPr marL="0" indent="0">
              <a:buNone/>
            </a:pPr>
            <a:r>
              <a:rPr lang="en-US" dirty="0"/>
              <a:t>	b.	FDA’s emergency use authorization</a:t>
            </a:r>
          </a:p>
          <a:p>
            <a:pPr marL="0" indent="0">
              <a:buNone/>
            </a:pPr>
            <a:r>
              <a:rPr lang="en-US" dirty="0"/>
              <a:t>    c.	The Right to Try Law</a:t>
            </a:r>
          </a:p>
          <a:p>
            <a:pPr marL="0" indent="0">
              <a:buNone/>
            </a:pPr>
            <a:r>
              <a:rPr lang="en-US" dirty="0"/>
              <a:t>    d.	A and B</a:t>
            </a:r>
          </a:p>
          <a:p>
            <a:pPr marL="0" indent="0">
              <a:buNone/>
            </a:pPr>
            <a:r>
              <a:rPr lang="en-US" dirty="0"/>
              <a:t>    e. All of the above</a:t>
            </a:r>
          </a:p>
        </p:txBody>
      </p:sp>
    </p:spTree>
    <p:extLst>
      <p:ext uri="{BB962C8B-B14F-4D97-AF65-F5344CB8AC3E}">
        <p14:creationId xmlns:p14="http://schemas.microsoft.com/office/powerpoint/2010/main" val="14815877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E63CA-0C1B-4927-A661-231695276326}"/>
              </a:ext>
            </a:extLst>
          </p:cNvPr>
          <p:cNvSpPr>
            <a:spLocks noGrp="1"/>
          </p:cNvSpPr>
          <p:nvPr>
            <p:ph type="title"/>
          </p:nvPr>
        </p:nvSpPr>
        <p:spPr/>
        <p:txBody>
          <a:bodyPr/>
          <a:lstStyle/>
          <a:p>
            <a:r>
              <a:rPr lang="en-US" sz="2800" dirty="0"/>
              <a:t>CCP Emergency Use Authorization:  </a:t>
            </a:r>
            <a:br>
              <a:rPr lang="en-US" sz="2800" dirty="0"/>
            </a:br>
            <a:r>
              <a:rPr lang="en-US" sz="2800" dirty="0"/>
              <a:t>Health Care Provider Requirements:  Fact Sheet</a:t>
            </a:r>
          </a:p>
        </p:txBody>
      </p:sp>
      <p:sp>
        <p:nvSpPr>
          <p:cNvPr id="3" name="Content Placeholder 2">
            <a:extLst>
              <a:ext uri="{FF2B5EF4-FFF2-40B4-BE49-F238E27FC236}">
                <a16:creationId xmlns:a16="http://schemas.microsoft.com/office/drawing/2014/main" id="{5D1D62CC-779D-49B2-9A5B-4B35CD165842}"/>
              </a:ext>
            </a:extLst>
          </p:cNvPr>
          <p:cNvSpPr>
            <a:spLocks noGrp="1"/>
          </p:cNvSpPr>
          <p:nvPr>
            <p:ph sz="half" idx="1"/>
          </p:nvPr>
        </p:nvSpPr>
        <p:spPr>
          <a:xfrm>
            <a:off x="457200" y="1828800"/>
            <a:ext cx="4267200" cy="4419599"/>
          </a:xfrm>
          <a:ln w="41275">
            <a:solidFill>
              <a:schemeClr val="accent1"/>
            </a:solidFill>
          </a:ln>
        </p:spPr>
        <p:txBody>
          <a:bodyPr>
            <a:normAutofit/>
          </a:bodyPr>
          <a:lstStyle/>
          <a:p>
            <a:r>
              <a:rPr lang="en-US" sz="2000" dirty="0"/>
              <a:t>Contains information that the Health Care Provider must follow:</a:t>
            </a:r>
          </a:p>
          <a:p>
            <a:pPr lvl="1"/>
            <a:r>
              <a:rPr lang="en-US" sz="1600" dirty="0"/>
              <a:t>Information to be conveyed to patients or caregivers</a:t>
            </a:r>
          </a:p>
          <a:p>
            <a:pPr lvl="1"/>
            <a:r>
              <a:rPr lang="en-US" sz="1600" dirty="0"/>
              <a:t>Dosing instructions</a:t>
            </a:r>
          </a:p>
          <a:p>
            <a:pPr lvl="1"/>
            <a:r>
              <a:rPr lang="en-US" sz="1600" dirty="0"/>
              <a:t>FDA has authorized emergency use of COVID-19 convalescent plasma, which is not an FDA-approved biological product</a:t>
            </a:r>
          </a:p>
          <a:p>
            <a:pPr lvl="1"/>
            <a:r>
              <a:rPr lang="en-US" sz="1600" dirty="0"/>
              <a:t>Side effects</a:t>
            </a:r>
          </a:p>
          <a:p>
            <a:pPr lvl="1"/>
            <a:r>
              <a:rPr lang="en-US" sz="1600" dirty="0"/>
              <a:t>Reporting for blood transfusion reactions or deaths</a:t>
            </a:r>
          </a:p>
        </p:txBody>
      </p:sp>
      <p:pic>
        <p:nvPicPr>
          <p:cNvPr id="5" name="Content Placeholder 4">
            <a:extLst>
              <a:ext uri="{FF2B5EF4-FFF2-40B4-BE49-F238E27FC236}">
                <a16:creationId xmlns:a16="http://schemas.microsoft.com/office/drawing/2014/main" id="{88215CEE-5DAB-49D8-9E44-83B40F21D119}"/>
              </a:ext>
            </a:extLst>
          </p:cNvPr>
          <p:cNvPicPr>
            <a:picLocks noGrp="1" noChangeAspect="1"/>
          </p:cNvPicPr>
          <p:nvPr>
            <p:ph sz="half" idx="10"/>
          </p:nvPr>
        </p:nvPicPr>
        <p:blipFill rotWithShape="1">
          <a:blip r:embed="rId2"/>
          <a:srcRect l="33176" t="16877" r="32861" b="12684"/>
          <a:stretch/>
        </p:blipFill>
        <p:spPr>
          <a:xfrm>
            <a:off x="5060870" y="1828800"/>
            <a:ext cx="3600530" cy="4419599"/>
          </a:xfrm>
          <a:prstGeom prst="rect">
            <a:avLst/>
          </a:prstGeom>
          <a:ln w="41275">
            <a:solidFill>
              <a:schemeClr val="accent1"/>
            </a:solidFill>
          </a:ln>
        </p:spPr>
      </p:pic>
    </p:spTree>
    <p:extLst>
      <p:ext uri="{BB962C8B-B14F-4D97-AF65-F5344CB8AC3E}">
        <p14:creationId xmlns:p14="http://schemas.microsoft.com/office/powerpoint/2010/main" val="25504367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C1E2-92B9-4F0E-82E6-C0AA7A534DB0}"/>
              </a:ext>
            </a:extLst>
          </p:cNvPr>
          <p:cNvSpPr>
            <a:spLocks noGrp="1"/>
          </p:cNvSpPr>
          <p:nvPr>
            <p:ph type="title"/>
          </p:nvPr>
        </p:nvSpPr>
        <p:spPr>
          <a:xfrm>
            <a:off x="457200" y="274638"/>
            <a:ext cx="8229600" cy="1290637"/>
          </a:xfrm>
        </p:spPr>
        <p:txBody>
          <a:bodyPr wrap="square" anchor="b">
            <a:normAutofit/>
          </a:bodyPr>
          <a:lstStyle/>
          <a:p>
            <a:r>
              <a:rPr lang="en-US" dirty="0"/>
              <a:t>CCP Emergency Use Authorization:  </a:t>
            </a:r>
            <a:br>
              <a:rPr lang="en-US" dirty="0"/>
            </a:br>
            <a:r>
              <a:rPr lang="en-US" dirty="0"/>
              <a:t>EUA Requirements: Patient Consent</a:t>
            </a:r>
          </a:p>
        </p:txBody>
      </p:sp>
      <p:sp>
        <p:nvSpPr>
          <p:cNvPr id="9" name="Content Placeholder 2">
            <a:extLst>
              <a:ext uri="{FF2B5EF4-FFF2-40B4-BE49-F238E27FC236}">
                <a16:creationId xmlns:a16="http://schemas.microsoft.com/office/drawing/2014/main" id="{7E052344-F1D1-450B-BAEF-968BB4EA30CF}"/>
              </a:ext>
            </a:extLst>
          </p:cNvPr>
          <p:cNvSpPr>
            <a:spLocks noGrp="1"/>
          </p:cNvSpPr>
          <p:nvPr>
            <p:ph sz="half" idx="1"/>
          </p:nvPr>
        </p:nvSpPr>
        <p:spPr>
          <a:xfrm>
            <a:off x="166570" y="1786797"/>
            <a:ext cx="4405430" cy="4480349"/>
          </a:xfrm>
          <a:ln w="38100">
            <a:solidFill>
              <a:schemeClr val="accent1"/>
            </a:solidFill>
          </a:ln>
        </p:spPr>
        <p:txBody>
          <a:bodyPr>
            <a:normAutofit fontScale="92500" lnSpcReduction="10000"/>
          </a:bodyPr>
          <a:lstStyle/>
          <a:p>
            <a:r>
              <a:rPr lang="en-US" sz="1900" dirty="0"/>
              <a:t>The Fact Sheet for Patients and Parents/Caregivers is not a consent document.</a:t>
            </a:r>
          </a:p>
          <a:p>
            <a:r>
              <a:rPr lang="en-US" sz="1900" dirty="0"/>
              <a:t>The Fact Sheet must be provided to the patients or caregivers, but it is not to be signed.</a:t>
            </a:r>
          </a:p>
          <a:p>
            <a:pPr lvl="1"/>
            <a:r>
              <a:rPr lang="en-US" sz="1900" dirty="0"/>
              <a:t>Do not put a signature line and date. </a:t>
            </a:r>
          </a:p>
          <a:p>
            <a:r>
              <a:rPr lang="en-US" sz="1900" dirty="0"/>
              <a:t>Consent must be obtained as per VHA’s polices for any transfusion when given for a non-research activity as per VHA’s policies in VHA Handbook 1004.01: Informed Consent for Clinical Treatments and Procedures.</a:t>
            </a:r>
          </a:p>
          <a:p>
            <a:pPr marL="0" indent="0">
              <a:buNone/>
            </a:pPr>
            <a:endParaRPr lang="en-US" sz="2200" dirty="0"/>
          </a:p>
        </p:txBody>
      </p:sp>
      <p:pic>
        <p:nvPicPr>
          <p:cNvPr id="4" name="Content Placeholder 3">
            <a:extLst>
              <a:ext uri="{FF2B5EF4-FFF2-40B4-BE49-F238E27FC236}">
                <a16:creationId xmlns:a16="http://schemas.microsoft.com/office/drawing/2014/main" id="{7C8D281F-DFFA-44F4-A931-2C53393DB374}"/>
              </a:ext>
            </a:extLst>
          </p:cNvPr>
          <p:cNvPicPr>
            <a:picLocks noGrp="1" noChangeAspect="1"/>
          </p:cNvPicPr>
          <p:nvPr>
            <p:ph sz="half" idx="10"/>
          </p:nvPr>
        </p:nvPicPr>
        <p:blipFill rotWithShape="1">
          <a:blip r:embed="rId2"/>
          <a:srcRect l="24516" t="15015" r="25166" b="15721"/>
          <a:stretch/>
        </p:blipFill>
        <p:spPr>
          <a:xfrm>
            <a:off x="4953000" y="1816152"/>
            <a:ext cx="3910214" cy="4450994"/>
          </a:xfrm>
          <a:prstGeom prst="rect">
            <a:avLst/>
          </a:prstGeom>
          <a:noFill/>
          <a:ln w="38100">
            <a:solidFill>
              <a:schemeClr val="accent1"/>
            </a:solidFill>
          </a:ln>
        </p:spPr>
      </p:pic>
    </p:spTree>
    <p:extLst>
      <p:ext uri="{BB962C8B-B14F-4D97-AF65-F5344CB8AC3E}">
        <p14:creationId xmlns:p14="http://schemas.microsoft.com/office/powerpoint/2010/main" val="4760897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DDEF85-B8DC-4622-846F-0320B7846BAC}"/>
              </a:ext>
            </a:extLst>
          </p:cNvPr>
          <p:cNvSpPr>
            <a:spLocks noGrp="1"/>
          </p:cNvSpPr>
          <p:nvPr>
            <p:ph type="title"/>
          </p:nvPr>
        </p:nvSpPr>
        <p:spPr/>
        <p:txBody>
          <a:bodyPr/>
          <a:lstStyle/>
          <a:p>
            <a:r>
              <a:rPr lang="en-US" dirty="0"/>
              <a:t>Summary</a:t>
            </a:r>
          </a:p>
        </p:txBody>
      </p:sp>
      <p:sp>
        <p:nvSpPr>
          <p:cNvPr id="6" name="Content Placeholder 5">
            <a:extLst>
              <a:ext uri="{FF2B5EF4-FFF2-40B4-BE49-F238E27FC236}">
                <a16:creationId xmlns:a16="http://schemas.microsoft.com/office/drawing/2014/main" id="{C540F0E6-ACEF-41FD-BDBE-4DF9DD70893C}"/>
              </a:ext>
            </a:extLst>
          </p:cNvPr>
          <p:cNvSpPr>
            <a:spLocks noGrp="1"/>
          </p:cNvSpPr>
          <p:nvPr>
            <p:ph idx="1"/>
          </p:nvPr>
        </p:nvSpPr>
        <p:spPr/>
        <p:txBody>
          <a:bodyPr/>
          <a:lstStyle/>
          <a:p>
            <a:r>
              <a:rPr lang="en-US" sz="2000" dirty="0"/>
              <a:t>An investigational drug prescribed by a VA healthcare provider using any of the different pathways (expanded access, EUA, Right to Try) is always an investigational drug. </a:t>
            </a:r>
          </a:p>
          <a:p>
            <a:r>
              <a:rPr lang="en-US" sz="2000" dirty="0"/>
              <a:t>There are different pathways for access to investigational drugs outside of clinical trials, but the same regulatory requirements do not apply to each.</a:t>
            </a:r>
          </a:p>
          <a:p>
            <a:r>
              <a:rPr lang="en-US" sz="2000" dirty="0"/>
              <a:t>The availability and usage of investigational drugs with each of the three pathways varies greatly with minimal availability and use of investigational drugs under the Right to Try Act anticipated in VHA based on national data.</a:t>
            </a:r>
          </a:p>
          <a:p>
            <a:r>
              <a:rPr lang="en-US" sz="2000" dirty="0"/>
              <a:t>VA regulations and policies, including VHA Directive 1200.01, VHA Directive 1200.05, and VHA Handbook 1108.04 are being revised to address policy gaps. </a:t>
            </a:r>
            <a:endParaRPr lang="en-US" dirty="0"/>
          </a:p>
          <a:p>
            <a:endParaRPr lang="en-US" dirty="0"/>
          </a:p>
        </p:txBody>
      </p:sp>
    </p:spTree>
    <p:extLst>
      <p:ext uri="{BB962C8B-B14F-4D97-AF65-F5344CB8AC3E}">
        <p14:creationId xmlns:p14="http://schemas.microsoft.com/office/powerpoint/2010/main" val="137068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FFB5A-D5B4-4670-B04D-FCFCB3CBB6E2}"/>
              </a:ext>
            </a:extLst>
          </p:cNvPr>
          <p:cNvSpPr>
            <a:spLocks noGrp="1"/>
          </p:cNvSpPr>
          <p:nvPr>
            <p:ph type="title"/>
          </p:nvPr>
        </p:nvSpPr>
        <p:spPr/>
        <p:txBody>
          <a:bodyPr/>
          <a:lstStyle/>
          <a:p>
            <a:r>
              <a:rPr lang="en-US" dirty="0"/>
              <a:t>Availability of Recording</a:t>
            </a:r>
          </a:p>
        </p:txBody>
      </p:sp>
      <p:sp>
        <p:nvSpPr>
          <p:cNvPr id="3" name="Content Placeholder 2">
            <a:extLst>
              <a:ext uri="{FF2B5EF4-FFF2-40B4-BE49-F238E27FC236}">
                <a16:creationId xmlns:a16="http://schemas.microsoft.com/office/drawing/2014/main" id="{32748F7F-51DC-47CB-8C17-45F37CDB4058}"/>
              </a:ext>
            </a:extLst>
          </p:cNvPr>
          <p:cNvSpPr>
            <a:spLocks noGrp="1"/>
          </p:cNvSpPr>
          <p:nvPr>
            <p:ph idx="1"/>
          </p:nvPr>
        </p:nvSpPr>
        <p:spPr/>
        <p:txBody>
          <a:bodyPr/>
          <a:lstStyle/>
          <a:p>
            <a:r>
              <a:rPr lang="en-US" sz="2400" dirty="0"/>
              <a:t>A recording of this session and the slides will be available on ORPP&amp;E’s Education and Training website approximately one week post-webinar</a:t>
            </a:r>
          </a:p>
          <a:p>
            <a:r>
              <a:rPr lang="en-US" sz="2400" dirty="0"/>
              <a:t>An archive of all ORPP&amp;E webinars can be found here:  </a:t>
            </a:r>
            <a:r>
              <a:rPr lang="en-US" sz="2400" dirty="0">
                <a:hlinkClick r:id="rId3"/>
              </a:rPr>
              <a:t>https://www.research.va.gov/programs/orppe/education/webinars/archives.cfm</a:t>
            </a:r>
            <a:endParaRPr lang="en-US" sz="2400" dirty="0"/>
          </a:p>
          <a:p>
            <a:endParaRPr lang="en-US" sz="2400" dirty="0"/>
          </a:p>
        </p:txBody>
      </p:sp>
    </p:spTree>
    <p:extLst>
      <p:ext uri="{BB962C8B-B14F-4D97-AF65-F5344CB8AC3E}">
        <p14:creationId xmlns:p14="http://schemas.microsoft.com/office/powerpoint/2010/main" val="22686548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640BD34-B64D-4E19-83D0-0E8FF86C4E83}"/>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2456036" y="2209800"/>
            <a:ext cx="4231927" cy="4191000"/>
          </a:xfrm>
        </p:spPr>
      </p:pic>
      <p:sp>
        <p:nvSpPr>
          <p:cNvPr id="2" name="Title 1"/>
          <p:cNvSpPr>
            <a:spLocks noGrp="1"/>
          </p:cNvSpPr>
          <p:nvPr>
            <p:ph type="title"/>
          </p:nvPr>
        </p:nvSpPr>
        <p:spPr/>
        <p:txBody>
          <a:bodyPr/>
          <a:lstStyle/>
          <a:p>
            <a:r>
              <a:rPr lang="en-US" dirty="0"/>
              <a:t> </a:t>
            </a:r>
          </a:p>
        </p:txBody>
      </p:sp>
      <p:sp>
        <p:nvSpPr>
          <p:cNvPr id="4" name="Title 1"/>
          <p:cNvSpPr txBox="1">
            <a:spLocks/>
          </p:cNvSpPr>
          <p:nvPr/>
        </p:nvSpPr>
        <p:spPr bwMode="auto">
          <a:xfrm>
            <a:off x="338880" y="3178162"/>
            <a:ext cx="8236160" cy="13389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4763" indent="-4763" algn="ctr">
              <a:spcBef>
                <a:spcPct val="20000"/>
              </a:spcBef>
              <a:defRPr/>
            </a:pPr>
            <a:r>
              <a:rPr lang="en-US" sz="3100" spc="100" dirty="0">
                <a:solidFill>
                  <a:prstClr val="black"/>
                </a:solidFill>
              </a:rPr>
              <a:t>Questions</a:t>
            </a:r>
          </a:p>
        </p:txBody>
      </p:sp>
    </p:spTree>
    <p:extLst>
      <p:ext uri="{BB962C8B-B14F-4D97-AF65-F5344CB8AC3E}">
        <p14:creationId xmlns:p14="http://schemas.microsoft.com/office/powerpoint/2010/main" val="8385988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2E761-DAFC-42C7-8B1F-BDD06CE3F509}"/>
              </a:ext>
            </a:extLst>
          </p:cNvPr>
          <p:cNvSpPr>
            <a:spLocks noGrp="1"/>
          </p:cNvSpPr>
          <p:nvPr>
            <p:ph type="title"/>
          </p:nvPr>
        </p:nvSpPr>
        <p:spPr/>
        <p:txBody>
          <a:bodyPr/>
          <a:lstStyle/>
          <a:p>
            <a:r>
              <a:rPr lang="en-US" dirty="0"/>
              <a:t>Contact Information </a:t>
            </a:r>
            <a:endParaRPr lang="en-US" dirty="0">
              <a:solidFill>
                <a:srgbClr val="FF0000"/>
              </a:solidFill>
            </a:endParaRPr>
          </a:p>
        </p:txBody>
      </p:sp>
      <p:sp>
        <p:nvSpPr>
          <p:cNvPr id="9" name="Content Placeholder 8">
            <a:extLst>
              <a:ext uri="{FF2B5EF4-FFF2-40B4-BE49-F238E27FC236}">
                <a16:creationId xmlns:a16="http://schemas.microsoft.com/office/drawing/2014/main" id="{AE23871D-CE47-486F-BCC6-C79DE6BC9C2E}"/>
              </a:ext>
            </a:extLst>
          </p:cNvPr>
          <p:cNvSpPr>
            <a:spLocks noGrp="1"/>
          </p:cNvSpPr>
          <p:nvPr>
            <p:ph idx="1"/>
          </p:nvPr>
        </p:nvSpPr>
        <p:spPr/>
        <p:txBody>
          <a:bodyPr/>
          <a:lstStyle/>
          <a:p>
            <a:pPr marL="0" indent="0">
              <a:spcAft>
                <a:spcPts val="600"/>
              </a:spcAft>
              <a:buNone/>
            </a:pPr>
            <a:r>
              <a:rPr lang="en-US" sz="1800" dirty="0"/>
              <a:t>For regulatory questions, please contact </a:t>
            </a:r>
            <a:r>
              <a:rPr lang="en-US" sz="1800" dirty="0">
                <a:hlinkClick r:id="rId3"/>
              </a:rPr>
              <a:t>VHACOORDRegulatory@va.gov</a:t>
            </a:r>
            <a:r>
              <a:rPr lang="en-US" sz="1800" dirty="0"/>
              <a:t>.</a:t>
            </a:r>
          </a:p>
          <a:p>
            <a:pPr marL="0" indent="0">
              <a:spcAft>
                <a:spcPts val="600"/>
              </a:spcAft>
              <a:buNone/>
            </a:pPr>
            <a:endParaRPr lang="en-US" sz="1800" dirty="0"/>
          </a:p>
          <a:p>
            <a:pPr marL="0" indent="0">
              <a:spcAft>
                <a:spcPts val="600"/>
              </a:spcAft>
              <a:buNone/>
            </a:pPr>
            <a:r>
              <a:rPr lang="en-US" sz="1800" spc="100" dirty="0"/>
              <a:t>Questions to Mayo Clinic about the Mayo Clinic Expanded Access Program:</a:t>
            </a:r>
          </a:p>
          <a:p>
            <a:pPr marL="0" indent="0">
              <a:spcAft>
                <a:spcPts val="600"/>
              </a:spcAft>
              <a:buNone/>
            </a:pPr>
            <a:r>
              <a:rPr lang="en-US" sz="1800" spc="100" dirty="0">
                <a:hlinkClick r:id="rId4"/>
              </a:rPr>
              <a:t>uscovidplasma@mayo.edu</a:t>
            </a:r>
            <a:endParaRPr lang="en-US" sz="1800" spc="100" dirty="0"/>
          </a:p>
          <a:p>
            <a:pPr marL="0" indent="0">
              <a:spcAft>
                <a:spcPts val="600"/>
              </a:spcAft>
              <a:buNone/>
            </a:pPr>
            <a:endParaRPr lang="en-US" sz="1800" spc="100" dirty="0"/>
          </a:p>
          <a:p>
            <a:pPr marL="0" indent="0">
              <a:spcAft>
                <a:spcPts val="600"/>
              </a:spcAft>
              <a:buNone/>
            </a:pPr>
            <a:endParaRPr lang="en-US" sz="2000" dirty="0"/>
          </a:p>
          <a:p>
            <a:pPr marL="0" indent="0">
              <a:spcAft>
                <a:spcPts val="600"/>
              </a:spcAft>
              <a:buNone/>
            </a:pPr>
            <a:endParaRPr lang="en-US" sz="2000" u="sng" dirty="0"/>
          </a:p>
          <a:p>
            <a:pPr marL="0" indent="0">
              <a:spcAft>
                <a:spcPts val="600"/>
              </a:spcAft>
              <a:buNone/>
            </a:pPr>
            <a:endParaRPr lang="en-US" sz="1400" dirty="0"/>
          </a:p>
        </p:txBody>
      </p:sp>
    </p:spTree>
    <p:extLst>
      <p:ext uri="{BB962C8B-B14F-4D97-AF65-F5344CB8AC3E}">
        <p14:creationId xmlns:p14="http://schemas.microsoft.com/office/powerpoint/2010/main" val="74703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8153A-8ED1-47B5-A507-17D024AA537A}"/>
              </a:ext>
            </a:extLst>
          </p:cNvPr>
          <p:cNvSpPr>
            <a:spLocks noGrp="1"/>
          </p:cNvSpPr>
          <p:nvPr>
            <p:ph type="title"/>
          </p:nvPr>
        </p:nvSpPr>
        <p:spPr/>
        <p:txBody>
          <a:bodyPr/>
          <a:lstStyle/>
          <a:p>
            <a:r>
              <a:rPr lang="en-US" dirty="0"/>
              <a:t>Important Links</a:t>
            </a:r>
          </a:p>
        </p:txBody>
      </p:sp>
      <p:sp>
        <p:nvSpPr>
          <p:cNvPr id="3" name="Content Placeholder 2">
            <a:extLst>
              <a:ext uri="{FF2B5EF4-FFF2-40B4-BE49-F238E27FC236}">
                <a16:creationId xmlns:a16="http://schemas.microsoft.com/office/drawing/2014/main" id="{2EEB322C-259D-486A-8184-218DC63A57E8}"/>
              </a:ext>
            </a:extLst>
          </p:cNvPr>
          <p:cNvSpPr>
            <a:spLocks noGrp="1"/>
          </p:cNvSpPr>
          <p:nvPr>
            <p:ph idx="1"/>
          </p:nvPr>
        </p:nvSpPr>
        <p:spPr>
          <a:xfrm>
            <a:off x="304800" y="1752600"/>
            <a:ext cx="8229600" cy="4190513"/>
          </a:xfrm>
        </p:spPr>
        <p:txBody>
          <a:bodyPr/>
          <a:lstStyle/>
          <a:p>
            <a:r>
              <a:rPr lang="en-US" sz="2000" dirty="0"/>
              <a:t>VHA Publications:</a:t>
            </a:r>
          </a:p>
          <a:p>
            <a:pPr marL="0" indent="0">
              <a:buNone/>
            </a:pPr>
            <a:r>
              <a:rPr lang="en-US" sz="2000" dirty="0">
                <a:hlinkClick r:id="rId2"/>
              </a:rPr>
              <a:t>https://www.va.gov/vhapublications/</a:t>
            </a:r>
            <a:endParaRPr lang="en-US" sz="2000" dirty="0"/>
          </a:p>
          <a:p>
            <a:r>
              <a:rPr lang="en-US" sz="2000" dirty="0"/>
              <a:t>Right to Try Act:</a:t>
            </a:r>
          </a:p>
          <a:p>
            <a:pPr marL="0" indent="0">
              <a:buNone/>
            </a:pPr>
            <a:r>
              <a:rPr lang="en-US" sz="2000" dirty="0">
                <a:hlinkClick r:id="rId3"/>
              </a:rPr>
              <a:t>https://www.congress.gov/115/bills/s204/BILLS-115s204enr.pdf</a:t>
            </a:r>
            <a:endParaRPr lang="en-US" sz="2000" dirty="0"/>
          </a:p>
          <a:p>
            <a:r>
              <a:rPr lang="en-US" sz="2000" dirty="0"/>
              <a:t>Mayo Clinic Convalescent Plasma Expanded Access Website:</a:t>
            </a:r>
          </a:p>
          <a:p>
            <a:pPr marL="0" indent="0">
              <a:buNone/>
            </a:pPr>
            <a:r>
              <a:rPr lang="en-US" sz="2000" dirty="0">
                <a:hlinkClick r:id="rId4"/>
              </a:rPr>
              <a:t>https://www.uscovidplasma.org/</a:t>
            </a:r>
            <a:endParaRPr lang="en-US" sz="2000" dirty="0"/>
          </a:p>
          <a:p>
            <a:r>
              <a:rPr lang="en-US" sz="2000" dirty="0"/>
              <a:t>FDA Press Release for EUA of CCP (August 23, 2020)</a:t>
            </a:r>
          </a:p>
          <a:p>
            <a:pPr marL="0" indent="0">
              <a:buNone/>
            </a:pPr>
            <a:r>
              <a:rPr lang="en-US" sz="2000" dirty="0">
                <a:hlinkClick r:id="rId5"/>
              </a:rPr>
              <a:t>https://www.fda.gov/news-events/press-announcements/fda-issues-emergency-use-authorization-convalescent-plasma-potential-promising-covid-19-treatment</a:t>
            </a:r>
            <a:endParaRPr lang="en-US" sz="2000" dirty="0"/>
          </a:p>
          <a:p>
            <a:endParaRPr lang="en-US" dirty="0"/>
          </a:p>
        </p:txBody>
      </p:sp>
    </p:spTree>
    <p:extLst>
      <p:ext uri="{BB962C8B-B14F-4D97-AF65-F5344CB8AC3E}">
        <p14:creationId xmlns:p14="http://schemas.microsoft.com/office/powerpoint/2010/main" val="2503766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8153A-8ED1-47B5-A507-17D024AA537A}"/>
              </a:ext>
            </a:extLst>
          </p:cNvPr>
          <p:cNvSpPr>
            <a:spLocks noGrp="1"/>
          </p:cNvSpPr>
          <p:nvPr>
            <p:ph type="title"/>
          </p:nvPr>
        </p:nvSpPr>
        <p:spPr/>
        <p:txBody>
          <a:bodyPr/>
          <a:lstStyle/>
          <a:p>
            <a:r>
              <a:rPr lang="en-US" dirty="0"/>
              <a:t>Important Links</a:t>
            </a:r>
          </a:p>
        </p:txBody>
      </p:sp>
      <p:sp>
        <p:nvSpPr>
          <p:cNvPr id="3" name="Content Placeholder 2">
            <a:extLst>
              <a:ext uri="{FF2B5EF4-FFF2-40B4-BE49-F238E27FC236}">
                <a16:creationId xmlns:a16="http://schemas.microsoft.com/office/drawing/2014/main" id="{2EEB322C-259D-486A-8184-218DC63A57E8}"/>
              </a:ext>
            </a:extLst>
          </p:cNvPr>
          <p:cNvSpPr>
            <a:spLocks noGrp="1"/>
          </p:cNvSpPr>
          <p:nvPr>
            <p:ph idx="1"/>
          </p:nvPr>
        </p:nvSpPr>
        <p:spPr>
          <a:xfrm>
            <a:off x="304800" y="1752600"/>
            <a:ext cx="8229600" cy="4190513"/>
          </a:xfrm>
        </p:spPr>
        <p:txBody>
          <a:bodyPr/>
          <a:lstStyle/>
          <a:p>
            <a:r>
              <a:rPr lang="en-US" sz="2400" dirty="0"/>
              <a:t>Fact Sheet for Health Care Providers: Emergency Use Authorization (EUA) of COVID-19 Convalescent Plasma for Treatment of COVID-19 in Hospitalized Patients</a:t>
            </a:r>
          </a:p>
          <a:p>
            <a:pPr marL="0" indent="0">
              <a:buNone/>
            </a:pPr>
            <a:r>
              <a:rPr lang="en-US" sz="2400" u="sng" dirty="0">
                <a:hlinkClick r:id="rId2"/>
              </a:rPr>
              <a:t>https://www.fda.gov/media/141478/download</a:t>
            </a:r>
            <a:endParaRPr lang="en-US" sz="2400" dirty="0"/>
          </a:p>
          <a:p>
            <a:r>
              <a:rPr lang="en-US" sz="2400" dirty="0"/>
              <a:t>Fact Sheet for Patients and Parents/Caregivers: Emergency Use Authorization (EUA) of COVID-19 Convalescent Plasma for Treatment of COVID-19 in Hospitalized Patients</a:t>
            </a:r>
          </a:p>
          <a:p>
            <a:pPr marL="0" indent="0">
              <a:buNone/>
            </a:pPr>
            <a:r>
              <a:rPr lang="en-US" sz="2400" u="sng" dirty="0">
                <a:hlinkClick r:id="rId3"/>
              </a:rPr>
              <a:t>https://www.fda.gov/media/141479/download</a:t>
            </a:r>
            <a:endParaRPr lang="en-US" sz="2400" dirty="0"/>
          </a:p>
          <a:p>
            <a:endParaRPr lang="en-US" sz="2400" dirty="0"/>
          </a:p>
          <a:p>
            <a:endParaRPr lang="en-US" sz="2400" dirty="0"/>
          </a:p>
          <a:p>
            <a:pPr marL="0" indent="0">
              <a:buNone/>
            </a:pPr>
            <a:endParaRPr lang="en-US" sz="2400" dirty="0"/>
          </a:p>
          <a:p>
            <a:pPr marL="0" indent="347663">
              <a:buNone/>
            </a:pPr>
            <a:endParaRPr lang="en-US" sz="2400" dirty="0"/>
          </a:p>
          <a:p>
            <a:pPr marL="0" indent="347663">
              <a:buNone/>
            </a:pPr>
            <a:endParaRPr lang="en-US" sz="2400" dirty="0"/>
          </a:p>
          <a:p>
            <a:endParaRPr lang="en-US" sz="2400" dirty="0"/>
          </a:p>
          <a:p>
            <a:endParaRPr lang="en-US" sz="2400" dirty="0"/>
          </a:p>
          <a:p>
            <a:endParaRPr lang="en-US" dirty="0"/>
          </a:p>
        </p:txBody>
      </p:sp>
    </p:spTree>
    <p:extLst>
      <p:ext uri="{BB962C8B-B14F-4D97-AF65-F5344CB8AC3E}">
        <p14:creationId xmlns:p14="http://schemas.microsoft.com/office/powerpoint/2010/main" val="3841505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DD1DF-9E0B-40E0-89F3-C4C5FC18EE5E}"/>
              </a:ext>
            </a:extLst>
          </p:cNvPr>
          <p:cNvSpPr>
            <a:spLocks noGrp="1"/>
          </p:cNvSpPr>
          <p:nvPr>
            <p:ph type="title"/>
          </p:nvPr>
        </p:nvSpPr>
        <p:spPr/>
        <p:txBody>
          <a:bodyPr/>
          <a:lstStyle/>
          <a:p>
            <a:pPr marL="0" indent="0">
              <a:buNone/>
            </a:pPr>
            <a:r>
              <a:rPr lang="en-US" sz="2800" dirty="0"/>
              <a:t>Poll #1 Question and Answer: In which of the following pathway(s) is the use of the drug considered to be an “investigational drug”? </a:t>
            </a:r>
          </a:p>
        </p:txBody>
      </p:sp>
      <p:sp>
        <p:nvSpPr>
          <p:cNvPr id="3" name="Content Placeholder 2">
            <a:extLst>
              <a:ext uri="{FF2B5EF4-FFF2-40B4-BE49-F238E27FC236}">
                <a16:creationId xmlns:a16="http://schemas.microsoft.com/office/drawing/2014/main" id="{8B918193-F604-430B-96EA-9584E866FEE6}"/>
              </a:ext>
            </a:extLst>
          </p:cNvPr>
          <p:cNvSpPr>
            <a:spLocks noGrp="1"/>
          </p:cNvSpPr>
          <p:nvPr>
            <p:ph idx="1"/>
          </p:nvPr>
        </p:nvSpPr>
        <p:spPr/>
        <p:txBody>
          <a:bodyPr/>
          <a:lstStyle/>
          <a:p>
            <a:pPr marL="0" indent="0">
              <a:buNone/>
            </a:pPr>
            <a:r>
              <a:rPr lang="en-US" dirty="0"/>
              <a:t>Answer:  E.</a:t>
            </a:r>
          </a:p>
          <a:p>
            <a:pPr marL="0" indent="0">
              <a:buNone/>
            </a:pPr>
            <a:r>
              <a:rPr lang="en-US" dirty="0"/>
              <a:t>Regardless of the three pathways, the use of these unapproved drugs or biologic without an approved marketing application is an investigational drug.</a:t>
            </a:r>
          </a:p>
          <a:p>
            <a:pPr marL="0" indent="0">
              <a:buNone/>
            </a:pPr>
            <a:endParaRPr lang="en-US" dirty="0"/>
          </a:p>
          <a:p>
            <a:pPr marL="0" indent="0">
              <a:buNone/>
            </a:pPr>
            <a:r>
              <a:rPr lang="en-US" dirty="0"/>
              <a:t>FDA often uses the words “experimental drug” to refer to an investigational drug.</a:t>
            </a:r>
          </a:p>
          <a:p>
            <a:pPr marL="0" indent="0">
              <a:buNone/>
            </a:pPr>
            <a:endParaRPr lang="en-US" sz="1800" dirty="0"/>
          </a:p>
          <a:p>
            <a:pPr marL="0" indent="0">
              <a:buNone/>
            </a:pPr>
            <a:r>
              <a:rPr lang="en-US" sz="1800" dirty="0"/>
              <a:t>Reference:  </a:t>
            </a:r>
            <a:r>
              <a:rPr lang="en-US" sz="1800" dirty="0">
                <a:hlinkClick r:id="rId2"/>
              </a:rPr>
              <a:t>https://www.fda.gov/patients/learn-about-expanded-access-and-other-treatment-options/understanding-investigational-drugs</a:t>
            </a:r>
            <a:endParaRPr lang="en-US" sz="1800" dirty="0"/>
          </a:p>
          <a:p>
            <a:pPr marL="0" indent="0">
              <a:buNone/>
            </a:pPr>
            <a:endParaRPr lang="en-US" dirty="0"/>
          </a:p>
        </p:txBody>
      </p:sp>
    </p:spTree>
    <p:extLst>
      <p:ext uri="{BB962C8B-B14F-4D97-AF65-F5344CB8AC3E}">
        <p14:creationId xmlns:p14="http://schemas.microsoft.com/office/powerpoint/2010/main" val="3669213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DD1DF-9E0B-40E0-89F3-C4C5FC18EE5E}"/>
              </a:ext>
            </a:extLst>
          </p:cNvPr>
          <p:cNvSpPr>
            <a:spLocks noGrp="1"/>
          </p:cNvSpPr>
          <p:nvPr>
            <p:ph type="title"/>
          </p:nvPr>
        </p:nvSpPr>
        <p:spPr>
          <a:xfrm>
            <a:off x="436880" y="304800"/>
            <a:ext cx="8229600" cy="1290637"/>
          </a:xfrm>
        </p:spPr>
        <p:txBody>
          <a:bodyPr/>
          <a:lstStyle/>
          <a:p>
            <a:r>
              <a:rPr lang="en-US" sz="2800" dirty="0"/>
              <a:t>Poll 2: 	Determining when the Investigational 		        Drug’s Use Requires IRB Approval or 			        Notification		</a:t>
            </a:r>
          </a:p>
        </p:txBody>
      </p:sp>
      <p:sp>
        <p:nvSpPr>
          <p:cNvPr id="3" name="Content Placeholder 2">
            <a:extLst>
              <a:ext uri="{FF2B5EF4-FFF2-40B4-BE49-F238E27FC236}">
                <a16:creationId xmlns:a16="http://schemas.microsoft.com/office/drawing/2014/main" id="{8B918193-F604-430B-96EA-9584E866FEE6}"/>
              </a:ext>
            </a:extLst>
          </p:cNvPr>
          <p:cNvSpPr>
            <a:spLocks noGrp="1"/>
          </p:cNvSpPr>
          <p:nvPr>
            <p:ph idx="1"/>
          </p:nvPr>
        </p:nvSpPr>
        <p:spPr/>
        <p:txBody>
          <a:bodyPr/>
          <a:lstStyle/>
          <a:p>
            <a:pPr marL="0" indent="0">
              <a:buNone/>
            </a:pPr>
            <a:r>
              <a:rPr lang="en-US" dirty="0"/>
              <a:t>Question: In which of the following pathway(s) is the use of the drug required to have IRB approval or notification? </a:t>
            </a:r>
          </a:p>
          <a:p>
            <a:pPr marL="0" indent="0">
              <a:buNone/>
            </a:pPr>
            <a:r>
              <a:rPr lang="en-US" dirty="0"/>
              <a:t>	a.	FDA’s expanded access regulations</a:t>
            </a:r>
          </a:p>
          <a:p>
            <a:pPr marL="0" indent="0">
              <a:buNone/>
            </a:pPr>
            <a:r>
              <a:rPr lang="en-US" dirty="0"/>
              <a:t>	b.	FDA’s emergency use authorization</a:t>
            </a:r>
          </a:p>
          <a:p>
            <a:pPr marL="0" indent="0">
              <a:buNone/>
            </a:pPr>
            <a:r>
              <a:rPr lang="en-US" dirty="0"/>
              <a:t>    c.	The Right to Try Law</a:t>
            </a:r>
          </a:p>
          <a:p>
            <a:pPr marL="0" indent="0">
              <a:buNone/>
            </a:pPr>
            <a:r>
              <a:rPr lang="en-US" dirty="0"/>
              <a:t>    d.	A and B</a:t>
            </a:r>
          </a:p>
          <a:p>
            <a:pPr marL="0" indent="0">
              <a:buNone/>
            </a:pPr>
            <a:r>
              <a:rPr lang="en-US" dirty="0"/>
              <a:t>    e. All of the above</a:t>
            </a:r>
          </a:p>
        </p:txBody>
      </p:sp>
    </p:spTree>
    <p:extLst>
      <p:ext uri="{BB962C8B-B14F-4D97-AF65-F5344CB8AC3E}">
        <p14:creationId xmlns:p14="http://schemas.microsoft.com/office/powerpoint/2010/main" val="619925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DD1DF-9E0B-40E0-89F3-C4C5FC18EE5E}"/>
              </a:ext>
            </a:extLst>
          </p:cNvPr>
          <p:cNvSpPr>
            <a:spLocks noGrp="1"/>
          </p:cNvSpPr>
          <p:nvPr>
            <p:ph type="title"/>
          </p:nvPr>
        </p:nvSpPr>
        <p:spPr/>
        <p:txBody>
          <a:bodyPr/>
          <a:lstStyle/>
          <a:p>
            <a:r>
              <a:rPr lang="en-US" sz="2800" dirty="0"/>
              <a:t>Poll #2 Question and Answer: In Which of the Following Pathway(s) is the Use of the Drug Required to Have IRB Approval or Notification? 	</a:t>
            </a:r>
          </a:p>
        </p:txBody>
      </p:sp>
      <p:sp>
        <p:nvSpPr>
          <p:cNvPr id="3" name="Content Placeholder 2">
            <a:extLst>
              <a:ext uri="{FF2B5EF4-FFF2-40B4-BE49-F238E27FC236}">
                <a16:creationId xmlns:a16="http://schemas.microsoft.com/office/drawing/2014/main" id="{8B918193-F604-430B-96EA-9584E866FEE6}"/>
              </a:ext>
            </a:extLst>
          </p:cNvPr>
          <p:cNvSpPr>
            <a:spLocks noGrp="1"/>
          </p:cNvSpPr>
          <p:nvPr>
            <p:ph idx="1"/>
          </p:nvPr>
        </p:nvSpPr>
        <p:spPr>
          <a:xfrm>
            <a:off x="533400" y="1905000"/>
            <a:ext cx="8229600" cy="4190513"/>
          </a:xfrm>
        </p:spPr>
        <p:txBody>
          <a:bodyPr/>
          <a:lstStyle/>
          <a:p>
            <a:pPr marL="0" indent="0">
              <a:buNone/>
            </a:pPr>
            <a:r>
              <a:rPr lang="en-US" dirty="0"/>
              <a:t>Answer:  A. (Expanded Access Regulations)</a:t>
            </a:r>
          </a:p>
          <a:p>
            <a:pPr marL="0" indent="0">
              <a:buNone/>
            </a:pPr>
            <a:r>
              <a:rPr lang="en-US" dirty="0"/>
              <a:t>While an investigational drug is used in all three pathways, FDA’s regulations only require IRB approval or IRB notification for any investigational drug or biologic given under FDA’s expanded access regulations.</a:t>
            </a:r>
          </a:p>
          <a:p>
            <a:pPr marL="0" indent="0">
              <a:buNone/>
            </a:pPr>
            <a:endParaRPr lang="en-US" dirty="0"/>
          </a:p>
          <a:p>
            <a:pPr marL="0" indent="0">
              <a:buNone/>
            </a:pPr>
            <a:endParaRPr lang="en-US" sz="2000" dirty="0"/>
          </a:p>
          <a:p>
            <a:pPr marL="0" indent="0">
              <a:buNone/>
            </a:pPr>
            <a:r>
              <a:rPr lang="en-US" sz="1800" dirty="0"/>
              <a:t>References: 21 CFR 312.305(c)(4) and § 56.104(c)</a:t>
            </a:r>
          </a:p>
        </p:txBody>
      </p:sp>
    </p:spTree>
    <p:extLst>
      <p:ext uri="{BB962C8B-B14F-4D97-AF65-F5344CB8AC3E}">
        <p14:creationId xmlns:p14="http://schemas.microsoft.com/office/powerpoint/2010/main" val="782821330"/>
      </p:ext>
    </p:extLst>
  </p:cSld>
  <p:clrMapOvr>
    <a:masterClrMapping/>
  </p:clrMapOvr>
</p:sld>
</file>

<file path=ppt/theme/theme1.xml><?xml version="1.0" encoding="utf-8"?>
<a:theme xmlns:a="http://schemas.openxmlformats.org/drawingml/2006/main" name="PPT_VHA_Templat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TotalTime>
  <Words>4806</Words>
  <Application>Microsoft Office PowerPoint</Application>
  <PresentationFormat>On-screen Show (4:3)</PresentationFormat>
  <Paragraphs>388</Paragraphs>
  <Slides>67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Calibri</vt:lpstr>
      <vt:lpstr>Georgia</vt:lpstr>
      <vt:lpstr>Tahoma</vt:lpstr>
      <vt:lpstr>PPT_VHA_Template</vt:lpstr>
      <vt:lpstr>         Investigational Drugs in VA:  Expanded Access Use, Emergency Use Authorizations, and  Use under the Right to Try Law</vt:lpstr>
      <vt:lpstr>Objectives</vt:lpstr>
      <vt:lpstr>Pathways for Use of Drugs and Biologics</vt:lpstr>
      <vt:lpstr>Pathways for Use of Investigational Drugs and Biologics</vt:lpstr>
      <vt:lpstr>Pathways for Use of Investigational Drugs and Biologics</vt:lpstr>
      <vt:lpstr>Poll 1:   Determining when the Drug’s Use is    Investigational</vt:lpstr>
      <vt:lpstr>Poll #1 Question and Answer: In which of the following pathway(s) is the use of the drug considered to be an “investigational drug”? </vt:lpstr>
      <vt:lpstr>Poll 2:  Determining when the Investigational           Drug’s Use Requires IRB Approval or            Notification  </vt:lpstr>
      <vt:lpstr>Poll #2 Question and Answer: In Which of the Following Pathway(s) is the Use of the Drug Required to Have IRB Approval or Notification?  </vt:lpstr>
      <vt:lpstr>Differentiating Between the Three Pathways Can Be Confusing</vt:lpstr>
      <vt:lpstr>When Investigational Drugs or Biologics Are Used Under FDA’s Expanded Access Regulations</vt:lpstr>
      <vt:lpstr>When Investigational Drugs or Biologics Can be Given Under FDA’s Expanded Access Regulations</vt:lpstr>
      <vt:lpstr>Summary of Different Types of Expanded Access: Drugs and Biologics</vt:lpstr>
      <vt:lpstr>What Research Committees or Subcommittees are Required to Review or Approve When a VA Physician Wants to Request an Investigational Drug or Biologic Through Expanded Access?</vt:lpstr>
      <vt:lpstr>Do All Non-Emergency Expanded Access Uses Require IRB Approval by a Convened IRB? </vt:lpstr>
      <vt:lpstr> Requirements for Approval of Alternative IRB Review for Investigator-Held Single-Patient  Non-Emergency INDs</vt:lpstr>
      <vt:lpstr>FDA Form 3926:  Individual Patient Expanded Access Investigational New Drug Application (IND)</vt:lpstr>
      <vt:lpstr>FDA Form 3926:  Individual Patient Expanded Access Investigational New Drug Application (IND) Box 10.b.:  Request for Authorization to Use Alternative IRB Review Procedures</vt:lpstr>
      <vt:lpstr>Right To Try Act</vt:lpstr>
      <vt:lpstr>What is the Right to Try Act? </vt:lpstr>
      <vt:lpstr>Access to Investigational Drugs:  Right to Try Act</vt:lpstr>
      <vt:lpstr>Access to Investigational Drugs:  Expanded Access vs. Right to Try Law</vt:lpstr>
      <vt:lpstr>VHA Handbook 1108.04:  Investigational Drug and Supplies (February 29, 2012)</vt:lpstr>
      <vt:lpstr>VHA Handbook 1108.04 Policies</vt:lpstr>
      <vt:lpstr>VHA Handbook 1108.04 Policies For Expanded Access Use of Investigational Drugs </vt:lpstr>
      <vt:lpstr>VHA Notice 20-23(1): Right to Try</vt:lpstr>
      <vt:lpstr>VHA Notice 20-23(1): Right to Try:   Key Unique Definitions Specific to the Notice and the Act:  Paragraph 2.a.:  Eligible Investigational Drug</vt:lpstr>
      <vt:lpstr>VHA Notice 20-23(1): Right to Try:   Key Unique Definitions Paragraph 2.b.: Eligible Patient</vt:lpstr>
      <vt:lpstr>VHA Notice 20-23(1): Right to Try:   Key Unique Definitions: Paragraph 2.c. Life-Threatening Disease or Condition</vt:lpstr>
      <vt:lpstr>VHA Notice 20-23(1): Right to Try:   Required Steps</vt:lpstr>
      <vt:lpstr>VHA Notice 20-23(1): Right to Try:   Required Step #1: Written Agreement</vt:lpstr>
      <vt:lpstr>VHA Notice 20-23(1): Right to Try:   Required Step #2:  VA Facility Chief of Staff Approval</vt:lpstr>
      <vt:lpstr>VHA Notice 20-23(1): Right to Try:   Required Step #3:  Required Information to the Pharmacy Service</vt:lpstr>
      <vt:lpstr> VHA Notice 20-23(1): Right to Try:   Required Step #4: Consent</vt:lpstr>
      <vt:lpstr> VHA Notice 20-23(1): Right to Try:   Required Step #4: Consent (cont.)</vt:lpstr>
      <vt:lpstr> VHA Notice 20-23(1): Right to Try:   Required Step #4: Consent (cont.)</vt:lpstr>
      <vt:lpstr> VHA Notice 20-23(1): Right to Try:   Required Step #5:  Local VA Facility Ethics Consultation If Needed</vt:lpstr>
      <vt:lpstr> VHA Notice 20-23(1): Right to Try:   Required Step #6:  VA Facility Pharmacy Service Notification of Administration</vt:lpstr>
      <vt:lpstr> VHA Notice 20-23(1): Right to Try:   Costs and Reporting by Manufacturer to FDA</vt:lpstr>
      <vt:lpstr>Eligible Investigational Drugs Administered Under the Right to Try Act: Important Issues to Remember</vt:lpstr>
      <vt:lpstr>Eligible Investigational Drugs Administered Under the Right to Try Act: Important Issues to Remember</vt:lpstr>
      <vt:lpstr>Eligible Investigational Drugs Administered Under the Right to Try Act: Important Issues to Remember</vt:lpstr>
      <vt:lpstr>Emergency Use Authorizations</vt:lpstr>
      <vt:lpstr>Emergency Use Authorizations (EUAs)</vt:lpstr>
      <vt:lpstr>Emergency Use Authorizations</vt:lpstr>
      <vt:lpstr>Emergency Use Authorizations</vt:lpstr>
      <vt:lpstr>The Mayo Clinic Expanded Access Program for COVID-19 Convalescent Plasma (CCP): Closing the Expanded Access Program and Accessing CCP Through the EUA   </vt:lpstr>
      <vt:lpstr>Discontinuation of the Mayo Clinic Expanded Access Program (EAP)</vt:lpstr>
      <vt:lpstr>When Can a VA Investigator in a Participating VA Facility Close the Mayo Clinic EAP? </vt:lpstr>
      <vt:lpstr>Is a VA Investigator Required to Inform the Mayo Clinic IRB When the Participating Site Closes?</vt:lpstr>
      <vt:lpstr>Closing the Mayo Clinic EAP</vt:lpstr>
      <vt:lpstr>Use of COVID-19 Convalescent Plasma:  Emergency Use Authorization</vt:lpstr>
      <vt:lpstr>Use of COVID-19 Convalescent Plasma:  Emergency Use Authorization</vt:lpstr>
      <vt:lpstr>Do Not Misinterpret CCP’s Emergency Use Authorization</vt:lpstr>
      <vt:lpstr>CCP is Not Standard of Care for COVID-19</vt:lpstr>
      <vt:lpstr>CCP Emergency Use Authorization:   Scope of the EUA</vt:lpstr>
      <vt:lpstr>CCP Emergency Use Authorization:   EUA Requirements</vt:lpstr>
      <vt:lpstr>CCP Emergency Use Authorization:   EUA Requirements</vt:lpstr>
      <vt:lpstr>CCP Emergency Use Authorization:   EUA Requirements</vt:lpstr>
      <vt:lpstr>CCP Emergency Use Authorization:   Health Care Provider Requirements:  Fact Sheet</vt:lpstr>
      <vt:lpstr>CCP Emergency Use Authorization:   EUA Requirements: Patient Consent</vt:lpstr>
      <vt:lpstr>Summary</vt:lpstr>
      <vt:lpstr>Availability of Recording</vt:lpstr>
      <vt:lpstr> </vt:lpstr>
      <vt:lpstr>Contact Information </vt:lpstr>
      <vt:lpstr>Important Links</vt:lpstr>
      <vt:lpstr>Important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Investigational Drugs and Biologics in VA:  Expanded Access Use, Emergency Use Authorizations, and  Use under the Right to Try Law</dc:title>
  <dc:subject>Investigational Drugs and Biologics in VA:  Expanded Access Use, Emergency Use Authorizations, and  Use under the Right to Try Law</dc:subject>
  <dc:creator>Jeans, C. Karen</dc:creator>
  <cp:keywords>Investigational Drugs and Biologics in VA:  Expanded Access Use, Emergency Use Authorizations, and  Use under the Right to Try Law</cp:keywords>
  <cp:lastModifiedBy>Rivera, Portia T</cp:lastModifiedBy>
  <cp:revision>21</cp:revision>
  <dcterms:created xsi:type="dcterms:W3CDTF">2020-08-27T13:04:13Z</dcterms:created>
  <dcterms:modified xsi:type="dcterms:W3CDTF">2020-08-28T15:24:15Z</dcterms:modified>
</cp:coreProperties>
</file>